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Lst>
  <p:sldSz cy="6858000" cx="12192000"/>
  <p:notesSz cx="6858000" cy="9144000"/>
  <p:embeddedFontLst>
    <p:embeddedFont>
      <p:font typeface="Gill Sans"/>
      <p:regular r:id="rId188"/>
      <p:bold r:id="rId189"/>
    </p:embeddedFont>
    <p:embeddedFont>
      <p:font typeface="Eater"/>
      <p:regular r:id="rId1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91" roundtripDataSignature="AMtx7mid9ucabCkS4R5LBcwGwfj8vn8c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139CE9-D53C-4C17-A61A-42480BDF0910}">
  <a:tblStyle styleId="{5F139CE9-D53C-4C17-A61A-42480BDF0910}" styleName="Table_0">
    <a:wholeTbl>
      <a:tcTxStyle b="off" i="off">
        <a:font>
          <a:latin typeface="Gill Sans MT"/>
          <a:ea typeface="Gill Sans MT"/>
          <a:cs typeface="Gill Sans MT"/>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chemeClr val="accent1"/>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40000"/>
            </a:schemeClr>
          </a:solidFill>
        </a:fill>
      </a:tcStyle>
    </a:band1H>
    <a:band2H>
      <a:tcTxStyle/>
    </a:band2H>
    <a:band1V>
      <a:tcTxStyle/>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fill>
          <a:solidFill>
            <a:schemeClr val="accent1">
              <a:alpha val="40000"/>
            </a:schemeClr>
          </a:solidFill>
        </a:fill>
      </a:tcStyle>
    </a:band1V>
    <a:band2V>
      <a:tcTxStyle/>
    </a:band2V>
    <a:lastCol>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Gill Sans MT"/>
          <a:ea typeface="Gill Sans MT"/>
          <a:cs typeface="Gill Sans MT"/>
        </a:font>
        <a:schemeClr val="lt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font" Target="fonts/Eater-regular.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91" Type="http://customschemas.google.com/relationships/presentationmetadata" Target="metadata"/><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89" Type="http://schemas.openxmlformats.org/officeDocument/2006/relationships/font" Target="fonts/GillSans-bold.fntdata"/><Relationship Id="rId100" Type="http://schemas.openxmlformats.org/officeDocument/2006/relationships/slide" Target="slides/slide94.xml"/><Relationship Id="rId188" Type="http://schemas.openxmlformats.org/officeDocument/2006/relationships/font" Target="fonts/GillSans-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3" name="Google Shape;1063;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1" name="Google Shape;1071;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1" name="Google Shape;1091;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5" name="Google Shape;1105;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2" name="Google Shape;1112;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9" name="Google Shape;1119;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7" name="Google Shape;1127;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5" name="Google Shape;1135;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3" name="Google Shape;1143;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1" name="Google Shape;1151;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9" name="Google Shape;1159;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7" name="Google Shape;1167;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5" name="Google Shape;1175;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3" name="Google Shape;1183;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1" name="Google Shape;1191;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9" name="Google Shape;1199;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7" name="Google Shape;1207;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5" name="Google Shape;1215;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3" name="Google Shape;1223;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1" name="Google Shape;1231;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1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9" name="Google Shape;1239;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1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7" name="Google Shape;1247;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1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5" name="Google Shape;1255;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3" name="Google Shape;1263;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1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1" name="Google Shape;1271;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p1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9" name="Google Shape;1279;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1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7" name="Google Shape;1287;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1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5" name="Google Shape;1295;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1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3" name="Google Shape;1303;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1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1" name="Google Shape;1311;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1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9" name="Google Shape;1319;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1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7" name="Google Shape;1327;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1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5" name="Google Shape;1335;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1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p1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1" name="Google Shape;1351;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1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9" name="Google Shape;1359;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1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7" name="Google Shape;1367;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1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1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3" name="Google Shape;1383;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p1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1" name="Google Shape;1391;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1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p1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7" name="Google Shape;1407;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1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5" name="Google Shape;1415;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p1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3" name="Google Shape;1423;p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p1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1" name="Google Shape;1431;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1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9" name="Google Shape;1439;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1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7" name="Google Shape;1447;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p1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5" name="Google Shape;1455;p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p1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3" name="Google Shape;1463;p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p1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1" name="Google Shape;1471;p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p1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9" name="Google Shape;1479;p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p1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7" name="Google Shape;1487;p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1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p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p1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3" name="Google Shape;1503;p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p1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1" name="Google Shape;1511;p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p1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9" name="Google Shape;1519;p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p1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7" name="Google Shape;1527;p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p1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5" name="Google Shape;1535;p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p1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3" name="Google Shape;1543;p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p1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1" name="Google Shape;1551;p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1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9" name="Google Shape;1559;p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p1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7" name="Google Shape;1567;p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p1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5" name="Google Shape;1575;p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p1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3" name="Google Shape;1583;p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p1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0" name="Google Shape;1590;p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p1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7" name="Google Shape;1597;p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p1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4" name="Google Shape;1604;p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p1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1" name="Google Shape;1611;p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p1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8" name="Google Shape;1618;p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p1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4" name="Google Shape;1624;p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p1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1" name="Google Shape;1631;p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p1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8" name="Google Shape;1638;p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p1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5" name="Google Shape;1645;p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p1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2" name="Google Shape;1652;p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p1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9" name="Google Shape;1659;p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p1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6" name="Google Shape;1666;p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p1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3" name="Google Shape;1673;p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p1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0" name="Google Shape;1680;p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5" name="Google Shape;745;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3" name="Google Shape;753;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 name="Google Shape;788;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4" name="Google Shape;804;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8" name="Google Shape;828;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6" name="Google Shape;836;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4" name="Google Shape;844;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8" name="Google Shape;868;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4" name="Google Shape;884;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2" name="Google Shape;892;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8" name="Google Shape;908;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6" name="Google Shape;916;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4" name="Google Shape;924;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2" name="Google Shape;932;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 name="Google Shape;940;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6" name="Google Shape;956;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 name="Google Shape;972;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0" name="Google Shape;980;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8" name="Google Shape;988;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6" name="Google Shape;996;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4" name="Google Shape;1004;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2" name="Google Shape;1012;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 name="Google Shape;1020;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183"/>
          <p:cNvSpPr txBox="1"/>
          <p:nvPr>
            <p:ph type="ctrTitle"/>
          </p:nvPr>
        </p:nvSpPr>
        <p:spPr>
          <a:xfrm>
            <a:off x="1777464" y="802298"/>
            <a:ext cx="8637073" cy="2541431"/>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dk1"/>
              </a:buClr>
              <a:buSzPts val="6600"/>
              <a:buFont typeface="Gill Sans"/>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83"/>
          <p:cNvSpPr txBox="1"/>
          <p:nvPr>
            <p:ph idx="1" type="subTitle"/>
          </p:nvPr>
        </p:nvSpPr>
        <p:spPr>
          <a:xfrm>
            <a:off x="1777464" y="3531204"/>
            <a:ext cx="8637072" cy="977621"/>
          </a:xfrm>
          <a:prstGeom prst="rect">
            <a:avLst/>
          </a:prstGeom>
          <a:noFill/>
          <a:ln>
            <a:noFill/>
          </a:ln>
        </p:spPr>
        <p:txBody>
          <a:bodyPr anchorCtr="0" anchor="t" bIns="91425" lIns="91425" spcFirstLastPara="1" rIns="91425" wrap="square" tIns="91425">
            <a:normAutofit/>
          </a:bodyPr>
          <a:lstStyle>
            <a:lvl1pPr lvl="0" algn="l">
              <a:lnSpc>
                <a:spcPct val="120000"/>
              </a:lnSpc>
              <a:spcBef>
                <a:spcPts val="1000"/>
              </a:spcBef>
              <a:spcAft>
                <a:spcPts val="0"/>
              </a:spcAft>
              <a:buSzPts val="1800"/>
              <a:buNone/>
              <a:defRPr b="0" sz="180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p:txBody>
      </p:sp>
      <p:sp>
        <p:nvSpPr>
          <p:cNvPr id="20" name="Google Shape;20;p183"/>
          <p:cNvSpPr txBox="1"/>
          <p:nvPr>
            <p:ph idx="10" type="dt"/>
          </p:nvPr>
        </p:nvSpPr>
        <p:spPr>
          <a:xfrm>
            <a:off x="6913821" y="6370429"/>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83"/>
          <p:cNvSpPr txBox="1"/>
          <p:nvPr>
            <p:ph idx="11" type="ftr"/>
          </p:nvPr>
        </p:nvSpPr>
        <p:spPr>
          <a:xfrm>
            <a:off x="1777464" y="6370430"/>
            <a:ext cx="4973915"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2" name="Google Shape;22;p183"/>
          <p:cNvCxnSpPr/>
          <p:nvPr/>
        </p:nvCxnSpPr>
        <p:spPr>
          <a:xfrm>
            <a:off x="1777464" y="3528542"/>
            <a:ext cx="863707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bg>
      <p:bgPr>
        <a:blipFill>
          <a:blip r:embed="rId2">
            <a:alphaModFix amt="45000"/>
          </a:blip>
          <a:stretch>
            <a:fillRect/>
          </a:stretch>
        </a:blipFill>
      </p:bgPr>
    </p:bg>
    <p:spTree>
      <p:nvGrpSpPr>
        <p:cNvPr id="69" name="Shape 69"/>
        <p:cNvGrpSpPr/>
        <p:nvPr/>
      </p:nvGrpSpPr>
      <p:grpSpPr>
        <a:xfrm>
          <a:off x="0" y="0"/>
          <a:ext cx="0" cy="0"/>
          <a:chOff x="0" y="0"/>
          <a:chExt cx="0" cy="0"/>
        </a:xfrm>
      </p:grpSpPr>
      <p:sp>
        <p:nvSpPr>
          <p:cNvPr id="70" name="Google Shape;70;p194"/>
          <p:cNvSpPr txBox="1"/>
          <p:nvPr>
            <p:ph idx="1" type="body"/>
          </p:nvPr>
        </p:nvSpPr>
        <p:spPr>
          <a:xfrm>
            <a:off x="5095246" y="1645522"/>
            <a:ext cx="5807176" cy="3840852"/>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71" name="Google Shape;71;p194"/>
          <p:cNvSpPr txBox="1"/>
          <p:nvPr>
            <p:ph idx="2" type="body"/>
          </p:nvPr>
        </p:nvSpPr>
        <p:spPr>
          <a:xfrm>
            <a:off x="1290909" y="1645522"/>
            <a:ext cx="3600000" cy="383672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72" name="Google Shape;72;p194"/>
          <p:cNvSpPr txBox="1"/>
          <p:nvPr>
            <p:ph idx="10" type="dt"/>
          </p:nvPr>
        </p:nvSpPr>
        <p:spPr>
          <a:xfrm>
            <a:off x="7396923" y="6340793"/>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94"/>
          <p:cNvSpPr txBox="1"/>
          <p:nvPr>
            <p:ph idx="11" type="ftr"/>
          </p:nvPr>
        </p:nvSpPr>
        <p:spPr>
          <a:xfrm>
            <a:off x="1294364" y="6339730"/>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74" name="Google Shape;74;p194"/>
          <p:cNvCxnSpPr/>
          <p:nvPr/>
        </p:nvCxnSpPr>
        <p:spPr>
          <a:xfrm>
            <a:off x="1292239" y="1486603"/>
            <a:ext cx="9607522" cy="0"/>
          </a:xfrm>
          <a:prstGeom prst="straightConnector1">
            <a:avLst/>
          </a:prstGeom>
          <a:noFill/>
          <a:ln cap="flat" cmpd="sng" w="31750">
            <a:solidFill>
              <a:schemeClr val="accent1"/>
            </a:solidFill>
            <a:prstDash val="solid"/>
            <a:round/>
            <a:headEnd len="sm" w="sm" type="none"/>
            <a:tailEnd len="sm" w="sm" type="none"/>
          </a:ln>
        </p:spPr>
      </p:cxnSp>
      <p:sp>
        <p:nvSpPr>
          <p:cNvPr id="75" name="Google Shape;75;p194"/>
          <p:cNvSpPr txBox="1"/>
          <p:nvPr>
            <p:ph type="title"/>
          </p:nvPr>
        </p:nvSpPr>
        <p:spPr>
          <a:xfrm>
            <a:off x="1294363"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Gallery ">
  <p:cSld name="Content and Gallery ">
    <p:bg>
      <p:bgPr>
        <a:blipFill>
          <a:blip r:embed="rId2">
            <a:alphaModFix amt="45000"/>
          </a:blip>
          <a:stretch>
            <a:fillRect/>
          </a:stretch>
        </a:blipFill>
      </p:bgPr>
    </p:bg>
    <p:spTree>
      <p:nvGrpSpPr>
        <p:cNvPr id="76" name="Shape 76"/>
        <p:cNvGrpSpPr/>
        <p:nvPr/>
      </p:nvGrpSpPr>
      <p:grpSpPr>
        <a:xfrm>
          <a:off x="0" y="0"/>
          <a:ext cx="0" cy="0"/>
          <a:chOff x="0" y="0"/>
          <a:chExt cx="0" cy="0"/>
        </a:xfrm>
      </p:grpSpPr>
      <p:sp>
        <p:nvSpPr>
          <p:cNvPr id="77" name="Google Shape;77;p195"/>
          <p:cNvSpPr txBox="1"/>
          <p:nvPr>
            <p:ph idx="1" type="body"/>
          </p:nvPr>
        </p:nvSpPr>
        <p:spPr>
          <a:xfrm>
            <a:off x="1300394" y="3128470"/>
            <a:ext cx="3024000" cy="1906565"/>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78" name="Google Shape;78;p195"/>
          <p:cNvSpPr txBox="1"/>
          <p:nvPr>
            <p:ph idx="2" type="body"/>
          </p:nvPr>
        </p:nvSpPr>
        <p:spPr>
          <a:xfrm>
            <a:off x="7873638" y="5144980"/>
            <a:ext cx="3036438" cy="80740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79" name="Google Shape;79;p195"/>
          <p:cNvSpPr txBox="1"/>
          <p:nvPr>
            <p:ph idx="10" type="dt"/>
          </p:nvPr>
        </p:nvSpPr>
        <p:spPr>
          <a:xfrm>
            <a:off x="7396923" y="6340793"/>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95"/>
          <p:cNvSpPr txBox="1"/>
          <p:nvPr>
            <p:ph idx="11" type="ftr"/>
          </p:nvPr>
        </p:nvSpPr>
        <p:spPr>
          <a:xfrm>
            <a:off x="1294364" y="6339730"/>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81" name="Google Shape;81;p195"/>
          <p:cNvCxnSpPr/>
          <p:nvPr/>
        </p:nvCxnSpPr>
        <p:spPr>
          <a:xfrm>
            <a:off x="1292239" y="1486603"/>
            <a:ext cx="9607522" cy="0"/>
          </a:xfrm>
          <a:prstGeom prst="straightConnector1">
            <a:avLst/>
          </a:prstGeom>
          <a:noFill/>
          <a:ln cap="flat" cmpd="sng" w="31750">
            <a:solidFill>
              <a:schemeClr val="accent1"/>
            </a:solidFill>
            <a:prstDash val="solid"/>
            <a:round/>
            <a:headEnd len="sm" w="sm" type="none"/>
            <a:tailEnd len="sm" w="sm" type="none"/>
          </a:ln>
        </p:spPr>
      </p:cxnSp>
      <p:sp>
        <p:nvSpPr>
          <p:cNvPr id="82" name="Google Shape;82;p195"/>
          <p:cNvSpPr txBox="1"/>
          <p:nvPr>
            <p:ph idx="3" type="body"/>
          </p:nvPr>
        </p:nvSpPr>
        <p:spPr>
          <a:xfrm>
            <a:off x="4602108" y="3128470"/>
            <a:ext cx="3024000" cy="1906565"/>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83" name="Google Shape;83;p195"/>
          <p:cNvSpPr txBox="1"/>
          <p:nvPr>
            <p:ph idx="4" type="body"/>
          </p:nvPr>
        </p:nvSpPr>
        <p:spPr>
          <a:xfrm>
            <a:off x="7873638" y="3128470"/>
            <a:ext cx="3024000" cy="1906565"/>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84" name="Google Shape;84;p195"/>
          <p:cNvSpPr txBox="1"/>
          <p:nvPr>
            <p:ph idx="5" type="body"/>
          </p:nvPr>
        </p:nvSpPr>
        <p:spPr>
          <a:xfrm>
            <a:off x="4595889" y="5144979"/>
            <a:ext cx="3036438" cy="80740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85" name="Google Shape;85;p195"/>
          <p:cNvSpPr txBox="1"/>
          <p:nvPr>
            <p:ph idx="6" type="body"/>
          </p:nvPr>
        </p:nvSpPr>
        <p:spPr>
          <a:xfrm>
            <a:off x="1306587" y="5144978"/>
            <a:ext cx="3036438" cy="80740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cxnSp>
        <p:nvCxnSpPr>
          <p:cNvPr id="86" name="Google Shape;86;p195"/>
          <p:cNvCxnSpPr/>
          <p:nvPr/>
        </p:nvCxnSpPr>
        <p:spPr>
          <a:xfrm>
            <a:off x="4484077" y="5144978"/>
            <a:ext cx="0" cy="807405"/>
          </a:xfrm>
          <a:prstGeom prst="straightConnector1">
            <a:avLst/>
          </a:prstGeom>
          <a:noFill/>
          <a:ln cap="flat" cmpd="sng" w="19050">
            <a:solidFill>
              <a:srgbClr val="AFA597"/>
            </a:solidFill>
            <a:prstDash val="solid"/>
            <a:round/>
            <a:headEnd len="sm" w="sm" type="none"/>
            <a:tailEnd len="sm" w="sm" type="none"/>
          </a:ln>
        </p:spPr>
      </p:cxnSp>
      <p:cxnSp>
        <p:nvCxnSpPr>
          <p:cNvPr id="87" name="Google Shape;87;p195"/>
          <p:cNvCxnSpPr/>
          <p:nvPr/>
        </p:nvCxnSpPr>
        <p:spPr>
          <a:xfrm>
            <a:off x="7757747" y="5144978"/>
            <a:ext cx="0" cy="807405"/>
          </a:xfrm>
          <a:prstGeom prst="straightConnector1">
            <a:avLst/>
          </a:prstGeom>
          <a:noFill/>
          <a:ln cap="flat" cmpd="sng" w="19050">
            <a:solidFill>
              <a:srgbClr val="AFA597"/>
            </a:solidFill>
            <a:prstDash val="solid"/>
            <a:round/>
            <a:headEnd len="sm" w="sm" type="none"/>
            <a:tailEnd len="sm" w="sm" type="none"/>
          </a:ln>
        </p:spPr>
      </p:cxnSp>
      <p:sp>
        <p:nvSpPr>
          <p:cNvPr id="88" name="Google Shape;88;p195"/>
          <p:cNvSpPr txBox="1"/>
          <p:nvPr>
            <p:ph idx="7" type="body"/>
          </p:nvPr>
        </p:nvSpPr>
        <p:spPr>
          <a:xfrm>
            <a:off x="1290908" y="1617663"/>
            <a:ext cx="9618391" cy="1336675"/>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89" name="Google Shape;89;p195"/>
          <p:cNvSpPr txBox="1"/>
          <p:nvPr>
            <p:ph type="title"/>
          </p:nvPr>
        </p:nvSpPr>
        <p:spPr>
          <a:xfrm>
            <a:off x="1294363"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bg>
      <p:bgPr>
        <a:blipFill>
          <a:blip r:embed="rId2">
            <a:alphaModFix amt="45000"/>
          </a:blip>
          <a:stretch>
            <a:fillRect/>
          </a:stretch>
        </a:blipFill>
      </p:bgPr>
    </p:bg>
    <p:spTree>
      <p:nvGrpSpPr>
        <p:cNvPr id="90" name="Shape 90"/>
        <p:cNvGrpSpPr/>
        <p:nvPr/>
      </p:nvGrpSpPr>
      <p:grpSpPr>
        <a:xfrm>
          <a:off x="0" y="0"/>
          <a:ext cx="0" cy="0"/>
          <a:chOff x="0" y="0"/>
          <a:chExt cx="0" cy="0"/>
        </a:xfrm>
      </p:grpSpPr>
      <p:grpSp>
        <p:nvGrpSpPr>
          <p:cNvPr id="91" name="Google Shape;91;p196"/>
          <p:cNvGrpSpPr/>
          <p:nvPr/>
        </p:nvGrpSpPr>
        <p:grpSpPr>
          <a:xfrm>
            <a:off x="7477387" y="482170"/>
            <a:ext cx="4074533" cy="5149101"/>
            <a:chOff x="7477387" y="482170"/>
            <a:chExt cx="4074533" cy="5149101"/>
          </a:xfrm>
        </p:grpSpPr>
        <p:sp>
          <p:nvSpPr>
            <p:cNvPr id="92" name="Google Shape;92;p196"/>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96"/>
            <p:cNvSpPr/>
            <p:nvPr/>
          </p:nvSpPr>
          <p:spPr>
            <a:xfrm>
              <a:off x="7790446" y="812506"/>
              <a:ext cx="3450289" cy="4466452"/>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196"/>
          <p:cNvSpPr txBox="1"/>
          <p:nvPr>
            <p:ph type="title"/>
          </p:nvPr>
        </p:nvSpPr>
        <p:spPr>
          <a:xfrm>
            <a:off x="1451206" y="1129513"/>
            <a:ext cx="5532328" cy="18305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96"/>
          <p:cNvSpPr/>
          <p:nvPr>
            <p:ph idx="2" type="pic"/>
          </p:nvPr>
        </p:nvSpPr>
        <p:spPr>
          <a:xfrm>
            <a:off x="8124389" y="1122542"/>
            <a:ext cx="2791171" cy="3866327"/>
          </a:xfrm>
          <a:prstGeom prst="rect">
            <a:avLst/>
          </a:prstGeom>
          <a:solidFill>
            <a:srgbClr val="D8D8D8"/>
          </a:solidFill>
          <a:ln>
            <a:noFill/>
          </a:ln>
        </p:spPr>
      </p:sp>
      <p:sp>
        <p:nvSpPr>
          <p:cNvPr id="96" name="Google Shape;96;p196"/>
          <p:cNvSpPr txBox="1"/>
          <p:nvPr>
            <p:ph idx="1" type="body"/>
          </p:nvPr>
        </p:nvSpPr>
        <p:spPr>
          <a:xfrm>
            <a:off x="1450329" y="3145992"/>
            <a:ext cx="5524404" cy="20037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800"/>
              <a:buNone/>
              <a:defRPr sz="18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97" name="Google Shape;97;p196"/>
          <p:cNvSpPr txBox="1"/>
          <p:nvPr>
            <p:ph idx="10" type="dt"/>
          </p:nvPr>
        </p:nvSpPr>
        <p:spPr>
          <a:xfrm>
            <a:off x="7236069" y="6332578"/>
            <a:ext cx="4315852" cy="320123"/>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96"/>
          <p:cNvSpPr txBox="1"/>
          <p:nvPr>
            <p:ph idx="11" type="ftr"/>
          </p:nvPr>
        </p:nvSpPr>
        <p:spPr>
          <a:xfrm>
            <a:off x="1447382" y="6332578"/>
            <a:ext cx="5541004" cy="32093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99" name="Google Shape;99;p196"/>
          <p:cNvCxnSpPr/>
          <p:nvPr/>
        </p:nvCxnSpPr>
        <p:spPr>
          <a:xfrm>
            <a:off x="1447382" y="3143605"/>
            <a:ext cx="5527351"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6" name="Shape 106"/>
        <p:cNvGrpSpPr/>
        <p:nvPr/>
      </p:nvGrpSpPr>
      <p:grpSpPr>
        <a:xfrm>
          <a:off x="0" y="0"/>
          <a:ext cx="0" cy="0"/>
          <a:chOff x="0" y="0"/>
          <a:chExt cx="0" cy="0"/>
        </a:xfrm>
      </p:grpSpPr>
      <p:sp>
        <p:nvSpPr>
          <p:cNvPr id="107" name="Google Shape;107;p1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87"/>
          <p:cNvSpPr txBox="1"/>
          <p:nvPr>
            <p:ph idx="1" type="body"/>
          </p:nvPr>
        </p:nvSpPr>
        <p:spPr>
          <a:xfrm>
            <a:off x="838200" y="1825625"/>
            <a:ext cx="105156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87"/>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87"/>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87"/>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2" name="Shape 112"/>
        <p:cNvGrpSpPr/>
        <p:nvPr/>
      </p:nvGrpSpPr>
      <p:grpSpPr>
        <a:xfrm>
          <a:off x="0" y="0"/>
          <a:ext cx="0" cy="0"/>
          <a:chOff x="0" y="0"/>
          <a:chExt cx="0" cy="0"/>
        </a:xfrm>
      </p:grpSpPr>
      <p:sp>
        <p:nvSpPr>
          <p:cNvPr id="113" name="Google Shape;113;p19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197"/>
          <p:cNvSpPr txBox="1"/>
          <p:nvPr>
            <p:ph idx="1" type="subTitle"/>
          </p:nvPr>
        </p:nvSpPr>
        <p:spPr>
          <a:xfrm>
            <a:off x="1524000" y="3602037"/>
            <a:ext cx="9144000" cy="1655763"/>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5" name="Google Shape;115;p197"/>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97"/>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97"/>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8" name="Shape 118"/>
        <p:cNvGrpSpPr/>
        <p:nvPr/>
      </p:nvGrpSpPr>
      <p:grpSpPr>
        <a:xfrm>
          <a:off x="0" y="0"/>
          <a:ext cx="0" cy="0"/>
          <a:chOff x="0" y="0"/>
          <a:chExt cx="0" cy="0"/>
        </a:xfrm>
      </p:grpSpPr>
      <p:sp>
        <p:nvSpPr>
          <p:cNvPr id="119" name="Google Shape;119;p198"/>
          <p:cNvSpPr txBox="1"/>
          <p:nvPr>
            <p:ph type="title"/>
          </p:nvPr>
        </p:nvSpPr>
        <p:spPr>
          <a:xfrm>
            <a:off x="831851" y="1709740"/>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198"/>
          <p:cNvSpPr txBox="1"/>
          <p:nvPr>
            <p:ph idx="1" type="body"/>
          </p:nvPr>
        </p:nvSpPr>
        <p:spPr>
          <a:xfrm>
            <a:off x="831851" y="4589464"/>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21" name="Google Shape;121;p198"/>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98"/>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8"/>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4" name="Shape 124"/>
        <p:cNvGrpSpPr/>
        <p:nvPr/>
      </p:nvGrpSpPr>
      <p:grpSpPr>
        <a:xfrm>
          <a:off x="0" y="0"/>
          <a:ext cx="0" cy="0"/>
          <a:chOff x="0" y="0"/>
          <a:chExt cx="0" cy="0"/>
        </a:xfrm>
      </p:grpSpPr>
      <p:sp>
        <p:nvSpPr>
          <p:cNvPr id="125" name="Google Shape;125;p1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199"/>
          <p:cNvSpPr txBox="1"/>
          <p:nvPr>
            <p:ph idx="1" type="body"/>
          </p:nvPr>
        </p:nvSpPr>
        <p:spPr>
          <a:xfrm>
            <a:off x="838200" y="1825625"/>
            <a:ext cx="51816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99"/>
          <p:cNvSpPr txBox="1"/>
          <p:nvPr>
            <p:ph idx="2" type="body"/>
          </p:nvPr>
        </p:nvSpPr>
        <p:spPr>
          <a:xfrm>
            <a:off x="6172200" y="1825625"/>
            <a:ext cx="51816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199"/>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99"/>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99"/>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1" name="Shape 131"/>
        <p:cNvGrpSpPr/>
        <p:nvPr/>
      </p:nvGrpSpPr>
      <p:grpSpPr>
        <a:xfrm>
          <a:off x="0" y="0"/>
          <a:ext cx="0" cy="0"/>
          <a:chOff x="0" y="0"/>
          <a:chExt cx="0" cy="0"/>
        </a:xfrm>
      </p:grpSpPr>
      <p:sp>
        <p:nvSpPr>
          <p:cNvPr id="132" name="Google Shape;132;p20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200"/>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4" name="Google Shape;134;p200"/>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200"/>
          <p:cNvSpPr txBox="1"/>
          <p:nvPr>
            <p:ph idx="3" type="body"/>
          </p:nvPr>
        </p:nvSpPr>
        <p:spPr>
          <a:xfrm>
            <a:off x="6172201"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6" name="Google Shape;136;p200"/>
          <p:cNvSpPr txBox="1"/>
          <p:nvPr>
            <p:ph idx="4" type="body"/>
          </p:nvPr>
        </p:nvSpPr>
        <p:spPr>
          <a:xfrm>
            <a:off x="6172201"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200"/>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00"/>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00"/>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 name="Shape 140"/>
        <p:cNvGrpSpPr/>
        <p:nvPr/>
      </p:nvGrpSpPr>
      <p:grpSpPr>
        <a:xfrm>
          <a:off x="0" y="0"/>
          <a:ext cx="0" cy="0"/>
          <a:chOff x="0" y="0"/>
          <a:chExt cx="0" cy="0"/>
        </a:xfrm>
      </p:grpSpPr>
      <p:sp>
        <p:nvSpPr>
          <p:cNvPr id="141" name="Google Shape;141;p2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201"/>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201"/>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01"/>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5" name="Shape 145"/>
        <p:cNvGrpSpPr/>
        <p:nvPr/>
      </p:nvGrpSpPr>
      <p:grpSpPr>
        <a:xfrm>
          <a:off x="0" y="0"/>
          <a:ext cx="0" cy="0"/>
          <a:chOff x="0" y="0"/>
          <a:chExt cx="0" cy="0"/>
        </a:xfrm>
      </p:grpSpPr>
      <p:sp>
        <p:nvSpPr>
          <p:cNvPr id="146" name="Google Shape;146;p202"/>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02"/>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02"/>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Horizontal 1" type="obj">
  <p:cSld name="OBJECT">
    <p:spTree>
      <p:nvGrpSpPr>
        <p:cNvPr id="23" name="Shape 23"/>
        <p:cNvGrpSpPr/>
        <p:nvPr/>
      </p:nvGrpSpPr>
      <p:grpSpPr>
        <a:xfrm>
          <a:off x="0" y="0"/>
          <a:ext cx="0" cy="0"/>
          <a:chOff x="0" y="0"/>
          <a:chExt cx="0" cy="0"/>
        </a:xfrm>
      </p:grpSpPr>
      <p:sp>
        <p:nvSpPr>
          <p:cNvPr id="24" name="Google Shape;24;p184"/>
          <p:cNvSpPr txBox="1"/>
          <p:nvPr>
            <p:ph type="title"/>
          </p:nvPr>
        </p:nvSpPr>
        <p:spPr>
          <a:xfrm>
            <a:off x="0" y="1"/>
            <a:ext cx="4305300" cy="672147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lvl1pPr lvl="0" algn="r">
              <a:lnSpc>
                <a:spcPct val="70000"/>
              </a:lnSpc>
              <a:spcBef>
                <a:spcPts val="0"/>
              </a:spcBef>
              <a:spcAft>
                <a:spcPts val="0"/>
              </a:spcAft>
              <a:buClr>
                <a:schemeClr val="dk1"/>
              </a:buClr>
              <a:buSzPts val="5200"/>
              <a:buFont typeface="Gill Sans"/>
              <a:buNone/>
              <a:defRPr b="0"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84"/>
          <p:cNvSpPr txBox="1"/>
          <p:nvPr>
            <p:ph idx="1" type="body"/>
          </p:nvPr>
        </p:nvSpPr>
        <p:spPr>
          <a:xfrm>
            <a:off x="4705350" y="365124"/>
            <a:ext cx="6648448" cy="5984875"/>
          </a:xfrm>
          <a:prstGeom prst="rect">
            <a:avLst/>
          </a:prstGeom>
          <a:noFill/>
          <a:ln>
            <a:noFill/>
          </a:ln>
        </p:spPr>
        <p:txBody>
          <a:bodyPr anchorCtr="0" anchor="ctr" bIns="108000" lIns="108000" spcFirstLastPara="1" rIns="108000" wrap="square" tIns="108000">
            <a:normAutofit/>
          </a:bodyPr>
          <a:lstStyle>
            <a:lvl1pPr indent="-355600" lvl="0" marL="457200" algn="l">
              <a:lnSpc>
                <a:spcPct val="120000"/>
              </a:lnSpc>
              <a:spcBef>
                <a:spcPts val="1000"/>
              </a:spcBef>
              <a:spcAft>
                <a:spcPts val="0"/>
              </a:spcAft>
              <a:buSzPts val="2000"/>
              <a:buChar char="•"/>
              <a:defRPr sz="2000"/>
            </a:lvl1pPr>
            <a:lvl2pPr indent="-342900" lvl="1" marL="914400" algn="l">
              <a:lnSpc>
                <a:spcPct val="120000"/>
              </a:lnSpc>
              <a:spcBef>
                <a:spcPts val="500"/>
              </a:spcBef>
              <a:spcAft>
                <a:spcPts val="0"/>
              </a:spcAft>
              <a:buSzPts val="1800"/>
              <a:buChar char="•"/>
              <a:defRPr sz="1800"/>
            </a:lvl2pPr>
            <a:lvl3pPr indent="-330200" lvl="2" marL="1371600" algn="l">
              <a:lnSpc>
                <a:spcPct val="120000"/>
              </a:lnSpc>
              <a:spcBef>
                <a:spcPts val="500"/>
              </a:spcBef>
              <a:spcAft>
                <a:spcPts val="0"/>
              </a:spcAft>
              <a:buSzPts val="1600"/>
              <a:buChar char="•"/>
              <a:defRPr sz="1600"/>
            </a:lvl3pPr>
            <a:lvl4pPr indent="-317500" lvl="3" marL="1828800" algn="l">
              <a:lnSpc>
                <a:spcPct val="120000"/>
              </a:lnSpc>
              <a:spcBef>
                <a:spcPts val="500"/>
              </a:spcBef>
              <a:spcAft>
                <a:spcPts val="0"/>
              </a:spcAft>
              <a:buSzPts val="1400"/>
              <a:buChar char="•"/>
              <a:defRPr sz="1400"/>
            </a:lvl4pPr>
            <a:lvl5pPr indent="-317500" lvl="4" marL="2286000" algn="l">
              <a:lnSpc>
                <a:spcPct val="120000"/>
              </a:lnSpc>
              <a:spcBef>
                <a:spcPts val="500"/>
              </a:spcBef>
              <a:spcAft>
                <a:spcPts val="0"/>
              </a:spcAft>
              <a:buSzPts val="1400"/>
              <a:buChar char="•"/>
              <a:defRPr sz="1400"/>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6" name="Google Shape;26;p18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Gill Sans"/>
                <a:ea typeface="Gill Sans"/>
                <a:cs typeface="Gill Sans"/>
                <a:sym typeface="Gill Sans"/>
              </a:defRPr>
            </a:lvl1pPr>
            <a:lvl2pPr indent="0" lvl="1" marL="0" marR="0" rtl="0" algn="l">
              <a:spcBef>
                <a:spcPts val="0"/>
              </a:spcBef>
              <a:buNone/>
              <a:defRPr b="0" i="0" sz="1800" u="none" cap="none" strike="noStrike">
                <a:solidFill>
                  <a:schemeClr val="dk1"/>
                </a:solidFill>
                <a:latin typeface="Gill Sans"/>
                <a:ea typeface="Gill Sans"/>
                <a:cs typeface="Gill Sans"/>
                <a:sym typeface="Gill Sans"/>
              </a:defRPr>
            </a:lvl2pPr>
            <a:lvl3pPr indent="0" lvl="2" marL="0" marR="0" rtl="0" algn="l">
              <a:spcBef>
                <a:spcPts val="0"/>
              </a:spcBef>
              <a:buNone/>
              <a:defRPr b="0" i="0" sz="1800" u="none" cap="none" strike="noStrike">
                <a:solidFill>
                  <a:schemeClr val="dk1"/>
                </a:solidFill>
                <a:latin typeface="Gill Sans"/>
                <a:ea typeface="Gill Sans"/>
                <a:cs typeface="Gill Sans"/>
                <a:sym typeface="Gill Sans"/>
              </a:defRPr>
            </a:lvl3pPr>
            <a:lvl4pPr indent="0" lvl="3" marL="0" marR="0" rtl="0" algn="l">
              <a:spcBef>
                <a:spcPts val="0"/>
              </a:spcBef>
              <a:buNone/>
              <a:defRPr b="0" i="0" sz="1800" u="none" cap="none" strike="noStrike">
                <a:solidFill>
                  <a:schemeClr val="dk1"/>
                </a:solidFill>
                <a:latin typeface="Gill Sans"/>
                <a:ea typeface="Gill Sans"/>
                <a:cs typeface="Gill Sans"/>
                <a:sym typeface="Gill Sans"/>
              </a:defRPr>
            </a:lvl4pPr>
            <a:lvl5pPr indent="0" lvl="4" marL="0" marR="0" rtl="0" algn="l">
              <a:spcBef>
                <a:spcPts val="0"/>
              </a:spcBef>
              <a:buNone/>
              <a:defRPr b="0" i="0" sz="1800" u="none" cap="none" strike="noStrike">
                <a:solidFill>
                  <a:schemeClr val="dk1"/>
                </a:solidFill>
                <a:latin typeface="Gill Sans"/>
                <a:ea typeface="Gill Sans"/>
                <a:cs typeface="Gill Sans"/>
                <a:sym typeface="Gill Sans"/>
              </a:defRPr>
            </a:lvl5pPr>
            <a:lvl6pPr indent="0" lvl="5" marL="0" marR="0" rtl="0" algn="l">
              <a:spcBef>
                <a:spcPts val="0"/>
              </a:spcBef>
              <a:buNone/>
              <a:defRPr b="0" i="0" sz="1800" u="none" cap="none" strike="noStrike">
                <a:solidFill>
                  <a:schemeClr val="dk1"/>
                </a:solidFill>
                <a:latin typeface="Gill Sans"/>
                <a:ea typeface="Gill Sans"/>
                <a:cs typeface="Gill Sans"/>
                <a:sym typeface="Gill Sans"/>
              </a:defRPr>
            </a:lvl6pPr>
            <a:lvl7pPr indent="0" lvl="6" marL="0" marR="0" rtl="0" algn="l">
              <a:spcBef>
                <a:spcPts val="0"/>
              </a:spcBef>
              <a:buNone/>
              <a:defRPr b="0" i="0" sz="1800" u="none" cap="none" strike="noStrike">
                <a:solidFill>
                  <a:schemeClr val="dk1"/>
                </a:solidFill>
                <a:latin typeface="Gill Sans"/>
                <a:ea typeface="Gill Sans"/>
                <a:cs typeface="Gill Sans"/>
                <a:sym typeface="Gill Sans"/>
              </a:defRPr>
            </a:lvl7pPr>
            <a:lvl8pPr indent="0" lvl="7" marL="0" marR="0" rtl="0" algn="l">
              <a:spcBef>
                <a:spcPts val="0"/>
              </a:spcBef>
              <a:buNone/>
              <a:defRPr b="0" i="0" sz="1800" u="none" cap="none" strike="noStrike">
                <a:solidFill>
                  <a:schemeClr val="dk1"/>
                </a:solidFill>
                <a:latin typeface="Gill Sans"/>
                <a:ea typeface="Gill Sans"/>
                <a:cs typeface="Gill Sans"/>
                <a:sym typeface="Gill Sans"/>
              </a:defRPr>
            </a:lvl8pPr>
            <a:lvl9pPr indent="0" lvl="8" marL="0" marR="0" rtl="0" algn="l">
              <a:spcBef>
                <a:spcPts val="0"/>
              </a:spcBef>
              <a:buNone/>
              <a:defRPr b="0" i="0" sz="1800" u="none" cap="none" strike="noStrike">
                <a:solidFill>
                  <a:schemeClr val="dk1"/>
                </a:solidFill>
                <a:latin typeface="Gill Sans"/>
                <a:ea typeface="Gill Sans"/>
                <a:cs typeface="Gill Sans"/>
                <a:sym typeface="Gill Sans"/>
              </a:defRPr>
            </a:lvl9p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 name="Shape 149"/>
        <p:cNvGrpSpPr/>
        <p:nvPr/>
      </p:nvGrpSpPr>
      <p:grpSpPr>
        <a:xfrm>
          <a:off x="0" y="0"/>
          <a:ext cx="0" cy="0"/>
          <a:chOff x="0" y="0"/>
          <a:chExt cx="0" cy="0"/>
        </a:xfrm>
      </p:grpSpPr>
      <p:sp>
        <p:nvSpPr>
          <p:cNvPr id="150" name="Google Shape;150;p20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203"/>
          <p:cNvSpPr txBox="1"/>
          <p:nvPr>
            <p:ph idx="1" type="body"/>
          </p:nvPr>
        </p:nvSpPr>
        <p:spPr>
          <a:xfrm>
            <a:off x="5183188" y="987426"/>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2" name="Google Shape;152;p203"/>
          <p:cNvSpPr txBox="1"/>
          <p:nvPr>
            <p:ph idx="2" type="body"/>
          </p:nvPr>
        </p:nvSpPr>
        <p:spPr>
          <a:xfrm>
            <a:off x="839788" y="2057401"/>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3" name="Google Shape;153;p203"/>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03"/>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203"/>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6" name="Shape 156"/>
        <p:cNvGrpSpPr/>
        <p:nvPr/>
      </p:nvGrpSpPr>
      <p:grpSpPr>
        <a:xfrm>
          <a:off x="0" y="0"/>
          <a:ext cx="0" cy="0"/>
          <a:chOff x="0" y="0"/>
          <a:chExt cx="0" cy="0"/>
        </a:xfrm>
      </p:grpSpPr>
      <p:sp>
        <p:nvSpPr>
          <p:cNvPr id="157" name="Google Shape;157;p20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204"/>
          <p:cNvSpPr/>
          <p:nvPr>
            <p:ph idx="2" type="pic"/>
          </p:nvPr>
        </p:nvSpPr>
        <p:spPr>
          <a:xfrm>
            <a:off x="5183188" y="987426"/>
            <a:ext cx="6172200" cy="4873625"/>
          </a:xfrm>
          <a:prstGeom prst="rect">
            <a:avLst/>
          </a:prstGeom>
          <a:noFill/>
          <a:ln>
            <a:noFill/>
          </a:ln>
        </p:spPr>
      </p:sp>
      <p:sp>
        <p:nvSpPr>
          <p:cNvPr id="159" name="Google Shape;159;p204"/>
          <p:cNvSpPr txBox="1"/>
          <p:nvPr>
            <p:ph idx="1" type="body"/>
          </p:nvPr>
        </p:nvSpPr>
        <p:spPr>
          <a:xfrm>
            <a:off x="839788" y="2057401"/>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0" name="Google Shape;160;p204"/>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204"/>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204"/>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3" name="Shape 163"/>
        <p:cNvGrpSpPr/>
        <p:nvPr/>
      </p:nvGrpSpPr>
      <p:grpSpPr>
        <a:xfrm>
          <a:off x="0" y="0"/>
          <a:ext cx="0" cy="0"/>
          <a:chOff x="0" y="0"/>
          <a:chExt cx="0" cy="0"/>
        </a:xfrm>
      </p:grpSpPr>
      <p:sp>
        <p:nvSpPr>
          <p:cNvPr id="164" name="Google Shape;164;p20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205"/>
          <p:cNvSpPr txBox="1"/>
          <p:nvPr>
            <p:ph idx="1" type="body"/>
          </p:nvPr>
        </p:nvSpPr>
        <p:spPr>
          <a:xfrm rot="5400000">
            <a:off x="3920331" y="-1256505"/>
            <a:ext cx="4351339"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205"/>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205"/>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205"/>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9" name="Shape 169"/>
        <p:cNvGrpSpPr/>
        <p:nvPr/>
      </p:nvGrpSpPr>
      <p:grpSpPr>
        <a:xfrm>
          <a:off x="0" y="0"/>
          <a:ext cx="0" cy="0"/>
          <a:chOff x="0" y="0"/>
          <a:chExt cx="0" cy="0"/>
        </a:xfrm>
      </p:grpSpPr>
      <p:sp>
        <p:nvSpPr>
          <p:cNvPr id="170" name="Google Shape;170;p206"/>
          <p:cNvSpPr txBox="1"/>
          <p:nvPr>
            <p:ph type="title"/>
          </p:nvPr>
        </p:nvSpPr>
        <p:spPr>
          <a:xfrm rot="5400000">
            <a:off x="7133432" y="1956596"/>
            <a:ext cx="5811839"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206"/>
          <p:cNvSpPr txBox="1"/>
          <p:nvPr>
            <p:ph idx="1" type="body"/>
          </p:nvPr>
        </p:nvSpPr>
        <p:spPr>
          <a:xfrm rot="5400000">
            <a:off x="1799431" y="-596104"/>
            <a:ext cx="5811839"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206"/>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206"/>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206"/>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mt="45000"/>
          </a:blip>
          <a:stretch>
            <a:fillRect/>
          </a:stretch>
        </a:blipFill>
      </p:bgPr>
    </p:bg>
    <p:spTree>
      <p:nvGrpSpPr>
        <p:cNvPr id="27" name="Shape 27"/>
        <p:cNvGrpSpPr/>
        <p:nvPr/>
      </p:nvGrpSpPr>
      <p:grpSpPr>
        <a:xfrm>
          <a:off x="0" y="0"/>
          <a:ext cx="0" cy="0"/>
          <a:chOff x="0" y="0"/>
          <a:chExt cx="0" cy="0"/>
        </a:xfrm>
      </p:grpSpPr>
      <p:sp>
        <p:nvSpPr>
          <p:cNvPr id="28" name="Google Shape;28;p185"/>
          <p:cNvSpPr txBox="1"/>
          <p:nvPr>
            <p:ph idx="1" type="body"/>
          </p:nvPr>
        </p:nvSpPr>
        <p:spPr>
          <a:xfrm>
            <a:off x="1294363" y="2015732"/>
            <a:ext cx="9603275" cy="345061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9" name="Google Shape;29;p185"/>
          <p:cNvSpPr txBox="1"/>
          <p:nvPr>
            <p:ph idx="10" type="dt"/>
          </p:nvPr>
        </p:nvSpPr>
        <p:spPr>
          <a:xfrm>
            <a:off x="7396923" y="6340793"/>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85"/>
          <p:cNvSpPr txBox="1"/>
          <p:nvPr>
            <p:ph idx="11" type="ftr"/>
          </p:nvPr>
        </p:nvSpPr>
        <p:spPr>
          <a:xfrm>
            <a:off x="1294364" y="6339730"/>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31" name="Google Shape;31;p185"/>
          <p:cNvCxnSpPr/>
          <p:nvPr/>
        </p:nvCxnSpPr>
        <p:spPr>
          <a:xfrm>
            <a:off x="1292239" y="1486603"/>
            <a:ext cx="9607522" cy="0"/>
          </a:xfrm>
          <a:prstGeom prst="straightConnector1">
            <a:avLst/>
          </a:prstGeom>
          <a:noFill/>
          <a:ln cap="flat" cmpd="sng" w="31750">
            <a:solidFill>
              <a:schemeClr val="accent1"/>
            </a:solidFill>
            <a:prstDash val="solid"/>
            <a:round/>
            <a:headEnd len="sm" w="sm" type="none"/>
            <a:tailEnd len="sm" w="sm" type="none"/>
          </a:ln>
        </p:spPr>
      </p:cxnSp>
      <p:sp>
        <p:nvSpPr>
          <p:cNvPr id="32" name="Google Shape;32;p185"/>
          <p:cNvSpPr txBox="1"/>
          <p:nvPr>
            <p:ph type="title"/>
          </p:nvPr>
        </p:nvSpPr>
        <p:spPr>
          <a:xfrm>
            <a:off x="1294363"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mt="45000"/>
          </a:blip>
          <a:stretch>
            <a:fillRect/>
          </a:stretch>
        </a:blipFill>
      </p:bgPr>
    </p:bg>
    <p:spTree>
      <p:nvGrpSpPr>
        <p:cNvPr id="33" name="Shape 33"/>
        <p:cNvGrpSpPr/>
        <p:nvPr/>
      </p:nvGrpSpPr>
      <p:grpSpPr>
        <a:xfrm>
          <a:off x="0" y="0"/>
          <a:ext cx="0" cy="0"/>
          <a:chOff x="0" y="0"/>
          <a:chExt cx="0" cy="0"/>
        </a:xfrm>
      </p:grpSpPr>
      <p:sp>
        <p:nvSpPr>
          <p:cNvPr id="34" name="Google Shape;34;p188"/>
          <p:cNvSpPr txBox="1"/>
          <p:nvPr>
            <p:ph type="title"/>
          </p:nvPr>
        </p:nvSpPr>
        <p:spPr>
          <a:xfrm>
            <a:off x="1774423" y="1756130"/>
            <a:ext cx="8643154" cy="18879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88"/>
          <p:cNvSpPr txBox="1"/>
          <p:nvPr>
            <p:ph idx="1" type="body"/>
          </p:nvPr>
        </p:nvSpPr>
        <p:spPr>
          <a:xfrm>
            <a:off x="1780777" y="3806195"/>
            <a:ext cx="8630446" cy="1012929"/>
          </a:xfrm>
          <a:prstGeom prst="rect">
            <a:avLst/>
          </a:prstGeom>
          <a:noFill/>
          <a:ln>
            <a:noFill/>
          </a:ln>
        </p:spPr>
        <p:txBody>
          <a:bodyPr anchorCtr="0" anchor="t" bIns="45700" lIns="91425" spcFirstLastPara="1" rIns="91425" wrap="square" tIns="91425">
            <a:normAutofit/>
          </a:bodyPr>
          <a:lstStyle>
            <a:lvl1pPr indent="-228600" lvl="0" marL="457200" algn="l">
              <a:lnSpc>
                <a:spcPct val="120000"/>
              </a:lnSpc>
              <a:spcBef>
                <a:spcPts val="1000"/>
              </a:spcBef>
              <a:spcAft>
                <a:spcPts val="0"/>
              </a:spcAft>
              <a:buSzPts val="1800"/>
              <a:buNone/>
              <a:defRPr sz="1800">
                <a:solidFill>
                  <a:schemeClr val="dk1"/>
                </a:solidFill>
              </a:defRPr>
            </a:lvl1pPr>
            <a:lvl2pPr indent="-228600" lvl="1" marL="914400" algn="l">
              <a:lnSpc>
                <a:spcPct val="120000"/>
              </a:lnSpc>
              <a:spcBef>
                <a:spcPts val="500"/>
              </a:spcBef>
              <a:spcAft>
                <a:spcPts val="0"/>
              </a:spcAft>
              <a:buSzPts val="1800"/>
              <a:buNone/>
              <a:defRPr sz="1800">
                <a:solidFill>
                  <a:srgbClr val="888888"/>
                </a:solidFill>
              </a:defRPr>
            </a:lvl2pPr>
            <a:lvl3pPr indent="-228600" lvl="2" marL="1371600" algn="l">
              <a:lnSpc>
                <a:spcPct val="120000"/>
              </a:lnSpc>
              <a:spcBef>
                <a:spcPts val="500"/>
              </a:spcBef>
              <a:spcAft>
                <a:spcPts val="0"/>
              </a:spcAft>
              <a:buSzPts val="1800"/>
              <a:buNone/>
              <a:defRPr sz="1800">
                <a:solidFill>
                  <a:srgbClr val="888888"/>
                </a:solidFill>
              </a:defRPr>
            </a:lvl3pPr>
            <a:lvl4pPr indent="-228600" lvl="3" marL="1828800" algn="l">
              <a:lnSpc>
                <a:spcPct val="120000"/>
              </a:lnSpc>
              <a:spcBef>
                <a:spcPts val="500"/>
              </a:spcBef>
              <a:spcAft>
                <a:spcPts val="0"/>
              </a:spcAft>
              <a:buSzPts val="1600"/>
              <a:buNone/>
              <a:defRPr sz="1600">
                <a:solidFill>
                  <a:srgbClr val="888888"/>
                </a:solidFill>
              </a:defRPr>
            </a:lvl4pPr>
            <a:lvl5pPr indent="-228600" lvl="4" marL="2286000" algn="l">
              <a:lnSpc>
                <a:spcPct val="120000"/>
              </a:lnSpc>
              <a:spcBef>
                <a:spcPts val="500"/>
              </a:spcBef>
              <a:spcAft>
                <a:spcPts val="0"/>
              </a:spcAft>
              <a:buSzPts val="1600"/>
              <a:buNone/>
              <a:defRPr sz="1600">
                <a:solidFill>
                  <a:srgbClr val="888888"/>
                </a:solidFill>
              </a:defRPr>
            </a:lvl5pPr>
            <a:lvl6pPr indent="-228600" lvl="5" marL="2743200" algn="l">
              <a:lnSpc>
                <a:spcPct val="120000"/>
              </a:lnSpc>
              <a:spcBef>
                <a:spcPts val="500"/>
              </a:spcBef>
              <a:spcAft>
                <a:spcPts val="0"/>
              </a:spcAft>
              <a:buSzPts val="1600"/>
              <a:buNone/>
              <a:defRPr sz="1600">
                <a:solidFill>
                  <a:srgbClr val="888888"/>
                </a:solidFill>
              </a:defRPr>
            </a:lvl6pPr>
            <a:lvl7pPr indent="-228600" lvl="6" marL="3200400" algn="l">
              <a:lnSpc>
                <a:spcPct val="120000"/>
              </a:lnSpc>
              <a:spcBef>
                <a:spcPts val="500"/>
              </a:spcBef>
              <a:spcAft>
                <a:spcPts val="0"/>
              </a:spcAft>
              <a:buSzPts val="1600"/>
              <a:buNone/>
              <a:defRPr sz="1600">
                <a:solidFill>
                  <a:srgbClr val="888888"/>
                </a:solidFill>
              </a:defRPr>
            </a:lvl7pPr>
            <a:lvl8pPr indent="-228600" lvl="7" marL="3657600" algn="l">
              <a:lnSpc>
                <a:spcPct val="120000"/>
              </a:lnSpc>
              <a:spcBef>
                <a:spcPts val="500"/>
              </a:spcBef>
              <a:spcAft>
                <a:spcPts val="0"/>
              </a:spcAft>
              <a:buSzPts val="1600"/>
              <a:buNone/>
              <a:defRPr sz="1600">
                <a:solidFill>
                  <a:srgbClr val="888888"/>
                </a:solidFill>
              </a:defRPr>
            </a:lvl8pPr>
            <a:lvl9pPr indent="-228600" lvl="8" marL="4114800" algn="l">
              <a:lnSpc>
                <a:spcPct val="120000"/>
              </a:lnSpc>
              <a:spcBef>
                <a:spcPts val="500"/>
              </a:spcBef>
              <a:spcAft>
                <a:spcPts val="0"/>
              </a:spcAft>
              <a:buSzPts val="1600"/>
              <a:buNone/>
              <a:defRPr sz="1600">
                <a:solidFill>
                  <a:srgbClr val="888888"/>
                </a:solidFill>
              </a:defRPr>
            </a:lvl9pPr>
          </a:lstStyle>
          <a:p/>
        </p:txBody>
      </p:sp>
      <p:sp>
        <p:nvSpPr>
          <p:cNvPr id="36" name="Google Shape;36;p188"/>
          <p:cNvSpPr txBox="1"/>
          <p:nvPr>
            <p:ph idx="10" type="dt"/>
          </p:nvPr>
        </p:nvSpPr>
        <p:spPr>
          <a:xfrm>
            <a:off x="7396923" y="6340793"/>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88"/>
          <p:cNvSpPr txBox="1"/>
          <p:nvPr>
            <p:ph idx="11" type="ftr"/>
          </p:nvPr>
        </p:nvSpPr>
        <p:spPr>
          <a:xfrm>
            <a:off x="1294364" y="6339730"/>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38" name="Google Shape;38;p188"/>
          <p:cNvCxnSpPr/>
          <p:nvPr/>
        </p:nvCxnSpPr>
        <p:spPr>
          <a:xfrm>
            <a:off x="1780777" y="3804985"/>
            <a:ext cx="8630446"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blipFill>
          <a:blip r:embed="rId2">
            <a:alphaModFix amt="45000"/>
          </a:blip>
          <a:stretch>
            <a:fillRect/>
          </a:stretch>
        </a:blipFill>
      </p:bgPr>
    </p:bg>
    <p:spTree>
      <p:nvGrpSpPr>
        <p:cNvPr id="39" name="Shape 39"/>
        <p:cNvGrpSpPr/>
        <p:nvPr/>
      </p:nvGrpSpPr>
      <p:grpSpPr>
        <a:xfrm>
          <a:off x="0" y="0"/>
          <a:ext cx="0" cy="0"/>
          <a:chOff x="0" y="0"/>
          <a:chExt cx="0" cy="0"/>
        </a:xfrm>
      </p:grpSpPr>
      <p:sp>
        <p:nvSpPr>
          <p:cNvPr id="40" name="Google Shape;40;p189"/>
          <p:cNvSpPr txBox="1"/>
          <p:nvPr>
            <p:ph idx="1" type="body"/>
          </p:nvPr>
        </p:nvSpPr>
        <p:spPr>
          <a:xfrm>
            <a:off x="1292239" y="2161853"/>
            <a:ext cx="4645152" cy="344859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1" name="Google Shape;41;p189"/>
          <p:cNvSpPr txBox="1"/>
          <p:nvPr>
            <p:ph idx="2" type="body"/>
          </p:nvPr>
        </p:nvSpPr>
        <p:spPr>
          <a:xfrm>
            <a:off x="6258679" y="2168318"/>
            <a:ext cx="4645152" cy="344152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2" name="Google Shape;42;p189"/>
          <p:cNvSpPr txBox="1"/>
          <p:nvPr>
            <p:ph idx="10" type="dt"/>
          </p:nvPr>
        </p:nvSpPr>
        <p:spPr>
          <a:xfrm>
            <a:off x="7396923" y="6340793"/>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89"/>
          <p:cNvSpPr txBox="1"/>
          <p:nvPr>
            <p:ph idx="11" type="ftr"/>
          </p:nvPr>
        </p:nvSpPr>
        <p:spPr>
          <a:xfrm>
            <a:off x="1294364" y="6339730"/>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44" name="Google Shape;44;p189"/>
          <p:cNvCxnSpPr/>
          <p:nvPr/>
        </p:nvCxnSpPr>
        <p:spPr>
          <a:xfrm>
            <a:off x="1292239" y="1486603"/>
            <a:ext cx="9607522" cy="0"/>
          </a:xfrm>
          <a:prstGeom prst="straightConnector1">
            <a:avLst/>
          </a:prstGeom>
          <a:noFill/>
          <a:ln cap="flat" cmpd="sng" w="31750">
            <a:solidFill>
              <a:schemeClr val="accent1"/>
            </a:solidFill>
            <a:prstDash val="solid"/>
            <a:round/>
            <a:headEnd len="sm" w="sm" type="none"/>
            <a:tailEnd len="sm" w="sm" type="none"/>
          </a:ln>
        </p:spPr>
      </p:cxnSp>
      <p:sp>
        <p:nvSpPr>
          <p:cNvPr id="45" name="Google Shape;45;p189"/>
          <p:cNvSpPr txBox="1"/>
          <p:nvPr>
            <p:ph type="title"/>
          </p:nvPr>
        </p:nvSpPr>
        <p:spPr>
          <a:xfrm>
            <a:off x="1294363"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bg>
      <p:bgPr>
        <a:blipFill>
          <a:blip r:embed="rId2">
            <a:alphaModFix amt="45000"/>
          </a:blip>
          <a:stretch>
            <a:fillRect/>
          </a:stretch>
        </a:blipFill>
      </p:bgPr>
    </p:bg>
    <p:spTree>
      <p:nvGrpSpPr>
        <p:cNvPr id="46" name="Shape 46"/>
        <p:cNvGrpSpPr/>
        <p:nvPr/>
      </p:nvGrpSpPr>
      <p:grpSpPr>
        <a:xfrm>
          <a:off x="0" y="0"/>
          <a:ext cx="0" cy="0"/>
          <a:chOff x="0" y="0"/>
          <a:chExt cx="0" cy="0"/>
        </a:xfrm>
      </p:grpSpPr>
      <p:sp>
        <p:nvSpPr>
          <p:cNvPr id="47" name="Google Shape;47;p190"/>
          <p:cNvSpPr txBox="1"/>
          <p:nvPr>
            <p:ph idx="1" type="body"/>
          </p:nvPr>
        </p:nvSpPr>
        <p:spPr>
          <a:xfrm>
            <a:off x="1287315" y="1950795"/>
            <a:ext cx="4645152" cy="801943"/>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48" name="Google Shape;48;p190"/>
          <p:cNvSpPr txBox="1"/>
          <p:nvPr>
            <p:ph idx="2" type="body"/>
          </p:nvPr>
        </p:nvSpPr>
        <p:spPr>
          <a:xfrm>
            <a:off x="1287315" y="2755515"/>
            <a:ext cx="4645152" cy="264445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9" name="Google Shape;49;p190"/>
          <p:cNvSpPr txBox="1"/>
          <p:nvPr>
            <p:ph idx="3" type="body"/>
          </p:nvPr>
        </p:nvSpPr>
        <p:spPr>
          <a:xfrm>
            <a:off x="6252486" y="1954249"/>
            <a:ext cx="4645152" cy="80223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50" name="Google Shape;50;p190"/>
          <p:cNvSpPr txBox="1"/>
          <p:nvPr>
            <p:ph idx="4" type="body"/>
          </p:nvPr>
        </p:nvSpPr>
        <p:spPr>
          <a:xfrm>
            <a:off x="6252486" y="2752737"/>
            <a:ext cx="4645152" cy="263737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51" name="Google Shape;51;p190"/>
          <p:cNvSpPr txBox="1"/>
          <p:nvPr>
            <p:ph idx="10" type="dt"/>
          </p:nvPr>
        </p:nvSpPr>
        <p:spPr>
          <a:xfrm>
            <a:off x="7396923" y="6340793"/>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90"/>
          <p:cNvSpPr txBox="1"/>
          <p:nvPr>
            <p:ph idx="11" type="ftr"/>
          </p:nvPr>
        </p:nvSpPr>
        <p:spPr>
          <a:xfrm>
            <a:off x="1294364" y="6339730"/>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53" name="Google Shape;53;p190"/>
          <p:cNvCxnSpPr/>
          <p:nvPr/>
        </p:nvCxnSpPr>
        <p:spPr>
          <a:xfrm>
            <a:off x="1292239" y="1486603"/>
            <a:ext cx="9607522" cy="0"/>
          </a:xfrm>
          <a:prstGeom prst="straightConnector1">
            <a:avLst/>
          </a:prstGeom>
          <a:noFill/>
          <a:ln cap="flat" cmpd="sng" w="31750">
            <a:solidFill>
              <a:schemeClr val="accent1"/>
            </a:solidFill>
            <a:prstDash val="solid"/>
            <a:round/>
            <a:headEnd len="sm" w="sm" type="none"/>
            <a:tailEnd len="sm" w="sm" type="none"/>
          </a:ln>
        </p:spPr>
      </p:cxnSp>
      <p:sp>
        <p:nvSpPr>
          <p:cNvPr id="54" name="Google Shape;54;p190"/>
          <p:cNvSpPr txBox="1"/>
          <p:nvPr>
            <p:ph type="title"/>
          </p:nvPr>
        </p:nvSpPr>
        <p:spPr>
          <a:xfrm>
            <a:off x="1294363"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blipFill>
          <a:blip r:embed="rId2">
            <a:alphaModFix amt="45000"/>
          </a:blip>
          <a:stretch>
            <a:fillRect/>
          </a:stretch>
        </a:blipFill>
      </p:bgPr>
    </p:bg>
    <p:spTree>
      <p:nvGrpSpPr>
        <p:cNvPr id="55" name="Shape 55"/>
        <p:cNvGrpSpPr/>
        <p:nvPr/>
      </p:nvGrpSpPr>
      <p:grpSpPr>
        <a:xfrm>
          <a:off x="0" y="0"/>
          <a:ext cx="0" cy="0"/>
          <a:chOff x="0" y="0"/>
          <a:chExt cx="0" cy="0"/>
        </a:xfrm>
      </p:grpSpPr>
      <p:sp>
        <p:nvSpPr>
          <p:cNvPr id="56" name="Google Shape;56;p191"/>
          <p:cNvSpPr txBox="1"/>
          <p:nvPr>
            <p:ph idx="10" type="dt"/>
          </p:nvPr>
        </p:nvSpPr>
        <p:spPr>
          <a:xfrm>
            <a:off x="7396923" y="6340793"/>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91"/>
          <p:cNvSpPr txBox="1"/>
          <p:nvPr>
            <p:ph idx="11" type="ftr"/>
          </p:nvPr>
        </p:nvSpPr>
        <p:spPr>
          <a:xfrm>
            <a:off x="1294364" y="6339730"/>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58" name="Google Shape;58;p191"/>
          <p:cNvCxnSpPr/>
          <p:nvPr/>
        </p:nvCxnSpPr>
        <p:spPr>
          <a:xfrm>
            <a:off x="1292239" y="1486603"/>
            <a:ext cx="9607522" cy="0"/>
          </a:xfrm>
          <a:prstGeom prst="straightConnector1">
            <a:avLst/>
          </a:prstGeom>
          <a:noFill/>
          <a:ln cap="flat" cmpd="sng" w="31750">
            <a:solidFill>
              <a:schemeClr val="accent1"/>
            </a:solidFill>
            <a:prstDash val="solid"/>
            <a:round/>
            <a:headEnd len="sm" w="sm" type="none"/>
            <a:tailEnd len="sm" w="sm" type="none"/>
          </a:ln>
        </p:spPr>
      </p:cxnSp>
      <p:sp>
        <p:nvSpPr>
          <p:cNvPr id="59" name="Google Shape;59;p191"/>
          <p:cNvSpPr txBox="1"/>
          <p:nvPr>
            <p:ph type="title"/>
          </p:nvPr>
        </p:nvSpPr>
        <p:spPr>
          <a:xfrm>
            <a:off x="1294363"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bg>
      <p:bgPr>
        <a:blipFill>
          <a:blip r:embed="rId2">
            <a:alphaModFix amt="45000"/>
          </a:blip>
          <a:stretch>
            <a:fillRect/>
          </a:stretch>
        </a:blipFill>
      </p:bgPr>
    </p:bg>
    <p:spTree>
      <p:nvGrpSpPr>
        <p:cNvPr id="60" name="Shape 60"/>
        <p:cNvGrpSpPr/>
        <p:nvPr/>
      </p:nvGrpSpPr>
      <p:grpSpPr>
        <a:xfrm>
          <a:off x="0" y="0"/>
          <a:ext cx="0" cy="0"/>
          <a:chOff x="0" y="0"/>
          <a:chExt cx="0" cy="0"/>
        </a:xfrm>
      </p:grpSpPr>
      <p:sp>
        <p:nvSpPr>
          <p:cNvPr id="61" name="Google Shape;61;p192"/>
          <p:cNvSpPr txBox="1"/>
          <p:nvPr>
            <p:ph idx="10" type="dt"/>
          </p:nvPr>
        </p:nvSpPr>
        <p:spPr>
          <a:xfrm>
            <a:off x="7396923" y="6340793"/>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92"/>
          <p:cNvSpPr txBox="1"/>
          <p:nvPr>
            <p:ph idx="11" type="ftr"/>
          </p:nvPr>
        </p:nvSpPr>
        <p:spPr>
          <a:xfrm>
            <a:off x="1294364" y="6339730"/>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63" name="Google Shape;63;p192"/>
          <p:cNvCxnSpPr/>
          <p:nvPr/>
        </p:nvCxnSpPr>
        <p:spPr>
          <a:xfrm>
            <a:off x="1292239" y="1486603"/>
            <a:ext cx="9607522" cy="0"/>
          </a:xfrm>
          <a:prstGeom prst="straightConnector1">
            <a:avLst/>
          </a:prstGeom>
          <a:noFill/>
          <a:ln cap="flat" cmpd="sng" w="31750">
            <a:solidFill>
              <a:schemeClr val="accent1"/>
            </a:solidFill>
            <a:prstDash val="solid"/>
            <a:round/>
            <a:headEnd len="sm" w="sm" type="none"/>
            <a:tailEnd len="sm" w="sm" type="none"/>
          </a:ln>
        </p:spPr>
      </p:cxnSp>
      <p:sp>
        <p:nvSpPr>
          <p:cNvPr id="64" name="Google Shape;64;p192"/>
          <p:cNvSpPr txBox="1"/>
          <p:nvPr>
            <p:ph type="title"/>
          </p:nvPr>
        </p:nvSpPr>
        <p:spPr>
          <a:xfrm>
            <a:off x="1294363"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92"/>
          <p:cNvSpPr txBox="1"/>
          <p:nvPr>
            <p:ph idx="1" type="body"/>
          </p:nvPr>
        </p:nvSpPr>
        <p:spPr>
          <a:xfrm>
            <a:off x="1694656" y="1865037"/>
            <a:ext cx="8802688" cy="3127927"/>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SzPts val="6000"/>
              <a:buNone/>
              <a:defRPr sz="6000"/>
            </a:lvl1pPr>
            <a:lvl2pPr indent="-228600" lvl="1" marL="914400" algn="l">
              <a:lnSpc>
                <a:spcPct val="120000"/>
              </a:lnSpc>
              <a:spcBef>
                <a:spcPts val="500"/>
              </a:spcBef>
              <a:spcAft>
                <a:spcPts val="0"/>
              </a:spcAft>
              <a:buSzPts val="1800"/>
              <a:buNone/>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mt="45000"/>
          </a:blip>
          <a:stretch>
            <a:fillRect/>
          </a:stretch>
        </a:blipFill>
      </p:bgPr>
    </p:bg>
    <p:spTree>
      <p:nvGrpSpPr>
        <p:cNvPr id="66" name="Shape 66"/>
        <p:cNvGrpSpPr/>
        <p:nvPr/>
      </p:nvGrpSpPr>
      <p:grpSpPr>
        <a:xfrm>
          <a:off x="0" y="0"/>
          <a:ext cx="0" cy="0"/>
          <a:chOff x="0" y="0"/>
          <a:chExt cx="0" cy="0"/>
        </a:xfrm>
      </p:grpSpPr>
      <p:sp>
        <p:nvSpPr>
          <p:cNvPr id="67" name="Google Shape;67;p193"/>
          <p:cNvSpPr txBox="1"/>
          <p:nvPr>
            <p:ph idx="10" type="dt"/>
          </p:nvPr>
        </p:nvSpPr>
        <p:spPr>
          <a:xfrm>
            <a:off x="7396923" y="6340793"/>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93"/>
          <p:cNvSpPr txBox="1"/>
          <p:nvPr>
            <p:ph idx="11" type="ftr"/>
          </p:nvPr>
        </p:nvSpPr>
        <p:spPr>
          <a:xfrm>
            <a:off x="1294364" y="6339730"/>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3.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45000"/>
          </a:blip>
          <a:stretch>
            <a:fillRect/>
          </a:stretch>
        </a:blipFill>
      </p:bgPr>
    </p:bg>
    <p:spTree>
      <p:nvGrpSpPr>
        <p:cNvPr id="9" name="Shape 9"/>
        <p:cNvGrpSpPr/>
        <p:nvPr/>
      </p:nvGrpSpPr>
      <p:grpSpPr>
        <a:xfrm>
          <a:off x="0" y="0"/>
          <a:ext cx="0" cy="0"/>
          <a:chOff x="0" y="0"/>
          <a:chExt cx="0" cy="0"/>
        </a:xfrm>
      </p:grpSpPr>
      <p:sp>
        <p:nvSpPr>
          <p:cNvPr id="10" name="Google Shape;10;p182"/>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182"/>
          <p:cNvPicPr preferRelativeResize="0"/>
          <p:nvPr/>
        </p:nvPicPr>
        <p:blipFill rotWithShape="1">
          <a:blip r:embed="rId2">
            <a:alphaModFix/>
          </a:blip>
          <a:srcRect b="-1562" l="0" r="0" t="0"/>
          <a:stretch/>
        </p:blipFill>
        <p:spPr>
          <a:xfrm>
            <a:off x="0" y="6126480"/>
            <a:ext cx="12192000" cy="742950"/>
          </a:xfrm>
          <a:prstGeom prst="rect">
            <a:avLst/>
          </a:prstGeom>
          <a:noFill/>
          <a:ln>
            <a:noFill/>
          </a:ln>
        </p:spPr>
      </p:pic>
      <p:sp>
        <p:nvSpPr>
          <p:cNvPr id="12" name="Google Shape;12;p182"/>
          <p:cNvSpPr txBox="1"/>
          <p:nvPr>
            <p:ph type="title"/>
          </p:nvPr>
        </p:nvSpPr>
        <p:spPr>
          <a:xfrm>
            <a:off x="1294363" y="804519"/>
            <a:ext cx="9603275" cy="104923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Gill Sans"/>
              <a:buNone/>
              <a:defRPr b="0" i="0" sz="3200" u="none" cap="none" strike="noStrik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82"/>
          <p:cNvSpPr txBox="1"/>
          <p:nvPr>
            <p:ph idx="1" type="body"/>
          </p:nvPr>
        </p:nvSpPr>
        <p:spPr>
          <a:xfrm>
            <a:off x="1294363" y="2015732"/>
            <a:ext cx="9603275" cy="3450613"/>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Gill Sans"/>
                <a:ea typeface="Gill Sans"/>
                <a:cs typeface="Gill Sans"/>
                <a:sym typeface="Gill Sans"/>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Gill Sans"/>
                <a:ea typeface="Gill Sans"/>
                <a:cs typeface="Gill Sans"/>
                <a:sym typeface="Gill Sans"/>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9pPr>
          </a:lstStyle>
          <a:p/>
        </p:txBody>
      </p:sp>
      <p:sp>
        <p:nvSpPr>
          <p:cNvPr id="14" name="Google Shape;14;p182"/>
          <p:cNvSpPr txBox="1"/>
          <p:nvPr>
            <p:ph idx="10" type="dt"/>
          </p:nvPr>
        </p:nvSpPr>
        <p:spPr>
          <a:xfrm>
            <a:off x="7396923" y="6340793"/>
            <a:ext cx="3500715" cy="309201"/>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5" name="Google Shape;15;p182"/>
          <p:cNvSpPr txBox="1"/>
          <p:nvPr>
            <p:ph idx="11" type="ftr"/>
          </p:nvPr>
        </p:nvSpPr>
        <p:spPr>
          <a:xfrm>
            <a:off x="1294364" y="6339730"/>
            <a:ext cx="5938836" cy="3092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cxnSp>
        <p:nvCxnSpPr>
          <p:cNvPr id="16" name="Google Shape;16;p182"/>
          <p:cNvCxnSpPr/>
          <p:nvPr/>
        </p:nvCxnSpPr>
        <p:spPr>
          <a:xfrm>
            <a:off x="0" y="6128413"/>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p1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2" name="Google Shape;102;p186"/>
          <p:cNvSpPr txBox="1"/>
          <p:nvPr>
            <p:ph idx="1" type="body"/>
          </p:nvPr>
        </p:nvSpPr>
        <p:spPr>
          <a:xfrm>
            <a:off x="838200" y="1825625"/>
            <a:ext cx="10515600" cy="4351339"/>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 name="Google Shape;103;p186"/>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4" name="Google Shape;104;p186"/>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5" name="Google Shape;105;p186"/>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4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4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5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5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5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4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4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4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4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4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4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4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5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5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5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5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5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5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5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5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5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5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5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5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5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5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6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6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6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6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6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6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6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6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6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6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6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7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6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6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71.png"/><Relationship Id="rId4" Type="http://schemas.openxmlformats.org/officeDocument/2006/relationships/image" Target="../media/image6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6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7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7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7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7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7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7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7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7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7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7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7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7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7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75.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7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7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7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7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2.xml"/><Relationship Id="rId3" Type="http://schemas.openxmlformats.org/officeDocument/2006/relationships/image" Target="../media/image77.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7.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1.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4.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4.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4.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4.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4.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4.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4.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4.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4.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4.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4.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4.png"/><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4.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4.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4.png"/><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4.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4.png"/><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4.png"/><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4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4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4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46.png"/><Relationship Id="rId4" Type="http://schemas.openxmlformats.org/officeDocument/2006/relationships/image" Target="../media/image5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4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4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4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5000"/>
          </a:blip>
          <a:stretch>
            <a:fillRect/>
          </a:stretch>
        </a:blipFill>
      </p:bgPr>
    </p:bg>
    <p:spTree>
      <p:nvGrpSpPr>
        <p:cNvPr id="178" name="Shape 178"/>
        <p:cNvGrpSpPr/>
        <p:nvPr/>
      </p:nvGrpSpPr>
      <p:grpSpPr>
        <a:xfrm>
          <a:off x="0" y="0"/>
          <a:ext cx="0" cy="0"/>
          <a:chOff x="0" y="0"/>
          <a:chExt cx="0" cy="0"/>
        </a:xfrm>
      </p:grpSpPr>
      <p:sp>
        <p:nvSpPr>
          <p:cNvPr id="179" name="Google Shape;179;p1"/>
          <p:cNvSpPr txBox="1"/>
          <p:nvPr>
            <p:ph type="ctrTitle"/>
          </p:nvPr>
        </p:nvSpPr>
        <p:spPr>
          <a:xfrm>
            <a:off x="0" y="1359876"/>
            <a:ext cx="12192000" cy="2139462"/>
          </a:xfrm>
          <a:prstGeom prst="rect">
            <a:avLst/>
          </a:prstGeom>
          <a:noFill/>
          <a:ln>
            <a:noFill/>
          </a:ln>
        </p:spPr>
        <p:txBody>
          <a:bodyPr anchorCtr="0" anchor="b" bIns="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b="1" lang="en-US" sz="5400">
                <a:latin typeface="Arial"/>
                <a:ea typeface="Arial"/>
                <a:cs typeface="Arial"/>
                <a:sym typeface="Arial"/>
              </a:rPr>
              <a:t>NETWORKING FUNDAMENTALS</a:t>
            </a:r>
            <a:endParaRPr b="1" sz="5400">
              <a:latin typeface="Arial"/>
              <a:ea typeface="Arial"/>
              <a:cs typeface="Arial"/>
              <a:sym typeface="Arial"/>
            </a:endParaRPr>
          </a:p>
        </p:txBody>
      </p:sp>
      <p:pic>
        <p:nvPicPr>
          <p:cNvPr descr="Brain in head icon&#10;" id="180" name="Google Shape;180;p1"/>
          <p:cNvPicPr preferRelativeResize="0"/>
          <p:nvPr/>
        </p:nvPicPr>
        <p:blipFill rotWithShape="1">
          <a:blip r:embed="rId4">
            <a:alphaModFix/>
          </a:blip>
          <a:srcRect b="0" l="0" r="0" t="0"/>
          <a:stretch/>
        </p:blipFill>
        <p:spPr>
          <a:xfrm>
            <a:off x="9787410" y="2164846"/>
            <a:ext cx="1440000" cy="144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0"/>
          <p:cNvSpPr txBox="1"/>
          <p:nvPr>
            <p:ph type="title"/>
          </p:nvPr>
        </p:nvSpPr>
        <p:spPr>
          <a:xfrm>
            <a:off x="0" y="0"/>
            <a:ext cx="12192000" cy="1042506"/>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TYPES CONT…</a:t>
            </a:r>
            <a:endParaRPr b="1" sz="4800">
              <a:solidFill>
                <a:schemeClr val="lt1"/>
              </a:solidFill>
              <a:latin typeface="Arial"/>
              <a:ea typeface="Arial"/>
              <a:cs typeface="Arial"/>
              <a:sym typeface="Arial"/>
            </a:endParaRPr>
          </a:p>
        </p:txBody>
      </p:sp>
      <p:sp>
        <p:nvSpPr>
          <p:cNvPr id="286" name="Google Shape;286;p10"/>
          <p:cNvSpPr txBox="1"/>
          <p:nvPr>
            <p:ph idx="1" type="body"/>
          </p:nvPr>
        </p:nvSpPr>
        <p:spPr>
          <a:xfrm>
            <a:off x="0" y="1042505"/>
            <a:ext cx="12192000" cy="5087361"/>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Local area network?</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A local area network (LAN) provides networking needs around a single location. This location might be an organization's office, a school, a university, a hospital, an airport, and many others. </a:t>
            </a:r>
            <a:endParaRPr>
              <a:latin typeface="Arial"/>
              <a:ea typeface="Arial"/>
              <a:cs typeface="Arial"/>
              <a:sym typeface="Arial"/>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A LAN is usually privately owned and needs authentication and authorization to access. Of the different classifications of a network, a LAN is by far the most commonly used.</a:t>
            </a:r>
            <a:endParaRPr/>
          </a:p>
        </p:txBody>
      </p:sp>
      <p:sp>
        <p:nvSpPr>
          <p:cNvPr id="287" name="Google Shape;287;p1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288" name="Google Shape;288;p10"/>
          <p:cNvPicPr preferRelativeResize="0"/>
          <p:nvPr/>
        </p:nvPicPr>
        <p:blipFill rotWithShape="1">
          <a:blip r:embed="rId3">
            <a:alphaModFix/>
          </a:blip>
          <a:srcRect b="0" l="0" r="0" t="0"/>
          <a:stretch/>
        </p:blipFill>
        <p:spPr>
          <a:xfrm>
            <a:off x="11143397" y="0"/>
            <a:ext cx="1048603" cy="104250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00"/>
          <p:cNvSpPr txBox="1"/>
          <p:nvPr>
            <p:ph type="title"/>
          </p:nvPr>
        </p:nvSpPr>
        <p:spPr>
          <a:xfrm>
            <a:off x="0" y="3"/>
            <a:ext cx="12192000" cy="1004710"/>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PORTS CONT...</a:t>
            </a:r>
            <a:endParaRPr b="1" sz="4800">
              <a:solidFill>
                <a:schemeClr val="lt1"/>
              </a:solidFill>
              <a:latin typeface="Arial"/>
              <a:ea typeface="Arial"/>
              <a:cs typeface="Arial"/>
              <a:sym typeface="Arial"/>
            </a:endParaRPr>
          </a:p>
        </p:txBody>
      </p:sp>
      <p:sp>
        <p:nvSpPr>
          <p:cNvPr id="1057" name="Google Shape;1057;p10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058" name="Google Shape;1058;p100"/>
          <p:cNvPicPr preferRelativeResize="0"/>
          <p:nvPr/>
        </p:nvPicPr>
        <p:blipFill rotWithShape="1">
          <a:blip r:embed="rId3">
            <a:alphaModFix/>
          </a:blip>
          <a:srcRect b="0" l="0" r="0" t="0"/>
          <a:stretch/>
        </p:blipFill>
        <p:spPr>
          <a:xfrm>
            <a:off x="11187289" y="1"/>
            <a:ext cx="1004711" cy="1004711"/>
          </a:xfrm>
          <a:prstGeom prst="rect">
            <a:avLst/>
          </a:prstGeom>
          <a:noFill/>
          <a:ln>
            <a:noFill/>
          </a:ln>
        </p:spPr>
      </p:pic>
      <p:sp>
        <p:nvSpPr>
          <p:cNvPr id="1059" name="Google Shape;1059;p100"/>
          <p:cNvSpPr/>
          <p:nvPr/>
        </p:nvSpPr>
        <p:spPr>
          <a:xfrm>
            <a:off x="0" y="1004713"/>
            <a:ext cx="12192000" cy="1456809"/>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t/>
            </a:r>
            <a:endParaRPr sz="2000">
              <a:solidFill>
                <a:srgbClr val="000000"/>
              </a:solidFill>
              <a:latin typeface="Arial"/>
              <a:ea typeface="Arial"/>
              <a:cs typeface="Arial"/>
              <a:sym typeface="Arial"/>
            </a:endParaRPr>
          </a:p>
          <a:p>
            <a:pPr indent="-342900" lvl="0" marL="342900" marR="0" rtl="0" algn="just">
              <a:lnSpc>
                <a:spcPct val="120000"/>
              </a:lnSpc>
              <a:spcBef>
                <a:spcPts val="100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The following table lists some of the more common well-known port numbers.</a:t>
            </a:r>
            <a:endParaRPr/>
          </a:p>
          <a:p>
            <a:pPr indent="-215900" lvl="0" marL="342900" marR="0" rtl="0" algn="just">
              <a:lnSpc>
                <a:spcPct val="120000"/>
              </a:lnSpc>
              <a:spcBef>
                <a:spcPts val="1000"/>
              </a:spcBef>
              <a:spcAft>
                <a:spcPts val="0"/>
              </a:spcAft>
              <a:buClr>
                <a:srgbClr val="B71E42"/>
              </a:buClr>
              <a:buSzPts val="2000"/>
              <a:buFont typeface="Noto Sans Symbols"/>
              <a:buNone/>
            </a:pPr>
            <a:r>
              <a:t/>
            </a:r>
            <a:endParaRPr sz="2000">
              <a:solidFill>
                <a:srgbClr val="000000"/>
              </a:solidFill>
              <a:latin typeface="Arial"/>
              <a:ea typeface="Arial"/>
              <a:cs typeface="Arial"/>
              <a:sym typeface="Arial"/>
            </a:endParaRPr>
          </a:p>
        </p:txBody>
      </p:sp>
      <p:graphicFrame>
        <p:nvGraphicFramePr>
          <p:cNvPr id="1060" name="Google Shape;1060;p100"/>
          <p:cNvGraphicFramePr/>
          <p:nvPr/>
        </p:nvGraphicFramePr>
        <p:xfrm>
          <a:off x="0" y="2619572"/>
          <a:ext cx="3000000" cy="3000000"/>
        </p:xfrm>
        <a:graphic>
          <a:graphicData uri="http://schemas.openxmlformats.org/drawingml/2006/table">
            <a:tbl>
              <a:tblPr bandRow="1" firstRow="1">
                <a:noFill/>
                <a:tableStyleId>{5F139CE9-D53C-4C17-A61A-42480BDF0910}</a:tableStyleId>
              </a:tblPr>
              <a:tblGrid>
                <a:gridCol w="1759525"/>
                <a:gridCol w="10432475"/>
              </a:tblGrid>
              <a:tr h="514750">
                <a:tc>
                  <a:txBody>
                    <a:bodyPr/>
                    <a:lstStyle/>
                    <a:p>
                      <a:pPr indent="0" lvl="0" marL="0" marR="0" rtl="0" algn="l">
                        <a:spcBef>
                          <a:spcPts val="0"/>
                        </a:spcBef>
                        <a:spcAft>
                          <a:spcPts val="0"/>
                        </a:spcAft>
                        <a:buNone/>
                      </a:pPr>
                      <a:r>
                        <a:rPr lang="en-US" sz="1800" u="none" cap="none" strike="noStrike"/>
                        <a:t>Port number</a:t>
                      </a:r>
                      <a:endParaRPr/>
                    </a:p>
                  </a:txBody>
                  <a:tcPr marT="45725" marB="45725" marR="91450" marL="91450"/>
                </a:tc>
                <a:tc>
                  <a:txBody>
                    <a:bodyPr/>
                    <a:lstStyle/>
                    <a:p>
                      <a:pPr indent="0" lvl="0" marL="0" marR="0" rtl="0" algn="l">
                        <a:spcBef>
                          <a:spcPts val="0"/>
                        </a:spcBef>
                        <a:spcAft>
                          <a:spcPts val="0"/>
                        </a:spcAft>
                        <a:buNone/>
                      </a:pPr>
                      <a:r>
                        <a:rPr lang="en-US" sz="1800" u="none" cap="none" strike="noStrike"/>
                        <a:t>Assignment</a:t>
                      </a:r>
                      <a:endParaRPr/>
                    </a:p>
                  </a:txBody>
                  <a:tcPr marT="45725" marB="45725" marR="91450" marL="91450"/>
                </a:tc>
              </a:tr>
              <a:tr h="514750">
                <a:tc>
                  <a:txBody>
                    <a:bodyPr/>
                    <a:lstStyle/>
                    <a:p>
                      <a:pPr indent="0" lvl="0" marL="0" marR="0" rtl="0" algn="l">
                        <a:spcBef>
                          <a:spcPts val="0"/>
                        </a:spcBef>
                        <a:spcAft>
                          <a:spcPts val="0"/>
                        </a:spcAft>
                        <a:buNone/>
                      </a:pPr>
                      <a:r>
                        <a:rPr lang="en-US" sz="1800" u="none" cap="none" strike="noStrike"/>
                        <a:t>123</a:t>
                      </a:r>
                      <a:endParaRPr/>
                    </a:p>
                  </a:txBody>
                  <a:tcPr marT="45725" marB="45725" marR="91450" marL="91450"/>
                </a:tc>
                <a:tc>
                  <a:txBody>
                    <a:bodyPr/>
                    <a:lstStyle/>
                    <a:p>
                      <a:pPr indent="0" lvl="0" marL="0" marR="0" rtl="0" algn="l">
                        <a:spcBef>
                          <a:spcPts val="0"/>
                        </a:spcBef>
                        <a:spcAft>
                          <a:spcPts val="0"/>
                        </a:spcAft>
                        <a:buNone/>
                      </a:pPr>
                      <a:r>
                        <a:rPr lang="en-US" sz="1800" u="none" cap="none" strike="noStrike"/>
                        <a:t>Network Time Protocol (NTP)</a:t>
                      </a:r>
                      <a:endParaRPr/>
                    </a:p>
                  </a:txBody>
                  <a:tcPr marT="45725" marB="45725" marR="91450" marL="91450"/>
                </a:tc>
              </a:tr>
              <a:tr h="472450">
                <a:tc>
                  <a:txBody>
                    <a:bodyPr/>
                    <a:lstStyle/>
                    <a:p>
                      <a:pPr indent="0" lvl="0" marL="0" marR="0" rtl="0" algn="l">
                        <a:spcBef>
                          <a:spcPts val="0"/>
                        </a:spcBef>
                        <a:spcAft>
                          <a:spcPts val="0"/>
                        </a:spcAft>
                        <a:buNone/>
                      </a:pPr>
                      <a:r>
                        <a:rPr lang="en-US" sz="1800" u="none" cap="none" strike="noStrike"/>
                        <a:t>143</a:t>
                      </a:r>
                      <a:endParaRPr/>
                    </a:p>
                  </a:txBody>
                  <a:tcPr marT="45725" marB="45725" marR="91450" marL="91450"/>
                </a:tc>
                <a:tc>
                  <a:txBody>
                    <a:bodyPr/>
                    <a:lstStyle/>
                    <a:p>
                      <a:pPr indent="0" lvl="0" marL="0" marR="0" rtl="0" algn="l">
                        <a:spcBef>
                          <a:spcPts val="0"/>
                        </a:spcBef>
                        <a:spcAft>
                          <a:spcPts val="0"/>
                        </a:spcAft>
                        <a:buNone/>
                      </a:pPr>
                      <a:r>
                        <a:rPr lang="en-US" sz="1800" u="none" cap="none" strike="noStrike"/>
                        <a:t>Internet Message Access Protocol for management of digital mail</a:t>
                      </a:r>
                      <a:endParaRPr/>
                    </a:p>
                  </a:txBody>
                  <a:tcPr marT="45725" marB="45725" marR="91450" marL="91450"/>
                </a:tc>
              </a:tr>
              <a:tr h="514750">
                <a:tc>
                  <a:txBody>
                    <a:bodyPr/>
                    <a:lstStyle/>
                    <a:p>
                      <a:pPr indent="0" lvl="0" marL="0" marR="0" rtl="0" algn="l">
                        <a:spcBef>
                          <a:spcPts val="0"/>
                        </a:spcBef>
                        <a:spcAft>
                          <a:spcPts val="0"/>
                        </a:spcAft>
                        <a:buNone/>
                      </a:pPr>
                      <a:r>
                        <a:rPr lang="en-US" sz="1800" u="none" cap="none" strike="noStrike"/>
                        <a:t>161</a:t>
                      </a:r>
                      <a:endParaRPr/>
                    </a:p>
                  </a:txBody>
                  <a:tcPr marT="45725" marB="45725" marR="91450" marL="91450"/>
                </a:tc>
                <a:tc>
                  <a:txBody>
                    <a:bodyPr/>
                    <a:lstStyle/>
                    <a:p>
                      <a:pPr indent="0" lvl="0" marL="0" marR="0" rtl="0" algn="l">
                        <a:spcBef>
                          <a:spcPts val="0"/>
                        </a:spcBef>
                        <a:spcAft>
                          <a:spcPts val="0"/>
                        </a:spcAft>
                        <a:buNone/>
                      </a:pPr>
                      <a:r>
                        <a:rPr lang="en-US" sz="1800" u="none" cap="none" strike="noStrike"/>
                        <a:t>Simple Network Management Protocol</a:t>
                      </a:r>
                      <a:endParaRPr/>
                    </a:p>
                  </a:txBody>
                  <a:tcPr marT="45725" marB="45725" marR="91450" marL="91450"/>
                </a:tc>
              </a:tr>
              <a:tr h="435775">
                <a:tc>
                  <a:txBody>
                    <a:bodyPr/>
                    <a:lstStyle/>
                    <a:p>
                      <a:pPr indent="0" lvl="0" marL="0" marR="0" rtl="0" algn="l">
                        <a:spcBef>
                          <a:spcPts val="0"/>
                        </a:spcBef>
                        <a:spcAft>
                          <a:spcPts val="0"/>
                        </a:spcAft>
                        <a:buNone/>
                      </a:pPr>
                      <a:r>
                        <a:rPr lang="en-US" sz="1800" u="none" cap="none" strike="noStrike"/>
                        <a:t>194</a:t>
                      </a:r>
                      <a:endParaRPr/>
                    </a:p>
                  </a:txBody>
                  <a:tcPr marT="45725" marB="45725" marR="91450" marL="91450"/>
                </a:tc>
                <a:tc>
                  <a:txBody>
                    <a:bodyPr/>
                    <a:lstStyle/>
                    <a:p>
                      <a:pPr indent="0" lvl="0" marL="0" marR="0" rtl="0" algn="l">
                        <a:spcBef>
                          <a:spcPts val="0"/>
                        </a:spcBef>
                        <a:spcAft>
                          <a:spcPts val="0"/>
                        </a:spcAft>
                        <a:buNone/>
                      </a:pPr>
                      <a:r>
                        <a:rPr lang="en-US" sz="1800" u="none" cap="none" strike="noStrike"/>
                        <a:t>Internet Relay Chat (IRC)</a:t>
                      </a:r>
                      <a:endParaRPr/>
                    </a:p>
                  </a:txBody>
                  <a:tcPr marT="45725" marB="45725" marR="91450" marL="91450"/>
                </a:tc>
              </a:tr>
              <a:tr h="888475">
                <a:tc>
                  <a:txBody>
                    <a:bodyPr/>
                    <a:lstStyle/>
                    <a:p>
                      <a:pPr indent="0" lvl="0" marL="0" marR="0" rtl="0" algn="l">
                        <a:spcBef>
                          <a:spcPts val="0"/>
                        </a:spcBef>
                        <a:spcAft>
                          <a:spcPts val="0"/>
                        </a:spcAft>
                        <a:buNone/>
                      </a:pPr>
                      <a:r>
                        <a:rPr lang="en-US" sz="1800" u="none" cap="none" strike="noStrike"/>
                        <a:t>443</a:t>
                      </a:r>
                      <a:endParaRPr/>
                    </a:p>
                  </a:txBody>
                  <a:tcPr marT="45725" marB="45725" marR="91450" marL="91450"/>
                </a:tc>
                <a:tc>
                  <a:txBody>
                    <a:bodyPr/>
                    <a:lstStyle/>
                    <a:p>
                      <a:pPr indent="0" lvl="0" marL="0" marR="0" rtl="0" algn="l">
                        <a:spcBef>
                          <a:spcPts val="0"/>
                        </a:spcBef>
                        <a:spcAft>
                          <a:spcPts val="0"/>
                        </a:spcAft>
                        <a:buNone/>
                      </a:pPr>
                      <a:r>
                        <a:rPr lang="en-US" sz="1800" u="none" cap="none" strike="noStrike"/>
                        <a:t>HTTP Secure HTTP over TLS/SSL</a:t>
                      </a:r>
                      <a:endParaRPr/>
                    </a:p>
                  </a:txBody>
                  <a:tcPr marT="45725" marB="45725" marR="91450" marL="91450"/>
                </a:tc>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01"/>
          <p:cNvSpPr txBox="1"/>
          <p:nvPr>
            <p:ph type="title"/>
          </p:nvPr>
        </p:nvSpPr>
        <p:spPr>
          <a:xfrm>
            <a:off x="0" y="3"/>
            <a:ext cx="12192000" cy="1004710"/>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PORTS.</a:t>
            </a:r>
            <a:endParaRPr b="1" sz="4800">
              <a:solidFill>
                <a:schemeClr val="lt1"/>
              </a:solidFill>
              <a:latin typeface="Arial"/>
              <a:ea typeface="Arial"/>
              <a:cs typeface="Arial"/>
              <a:sym typeface="Arial"/>
            </a:endParaRPr>
          </a:p>
        </p:txBody>
      </p:sp>
      <p:sp>
        <p:nvSpPr>
          <p:cNvPr id="1066" name="Google Shape;1066;p10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067" name="Google Shape;1067;p101"/>
          <p:cNvPicPr preferRelativeResize="0"/>
          <p:nvPr/>
        </p:nvPicPr>
        <p:blipFill rotWithShape="1">
          <a:blip r:embed="rId3">
            <a:alphaModFix/>
          </a:blip>
          <a:srcRect b="0" l="0" r="0" t="0"/>
          <a:stretch/>
        </p:blipFill>
        <p:spPr>
          <a:xfrm>
            <a:off x="11187289" y="1"/>
            <a:ext cx="1004711" cy="1004711"/>
          </a:xfrm>
          <a:prstGeom prst="rect">
            <a:avLst/>
          </a:prstGeom>
          <a:noFill/>
          <a:ln>
            <a:noFill/>
          </a:ln>
        </p:spPr>
      </p:pic>
      <p:sp>
        <p:nvSpPr>
          <p:cNvPr id="1068" name="Google Shape;1068;p101"/>
          <p:cNvSpPr/>
          <p:nvPr/>
        </p:nvSpPr>
        <p:spPr>
          <a:xfrm>
            <a:off x="0" y="1004713"/>
            <a:ext cx="12192000" cy="2323713"/>
          </a:xfrm>
          <a:prstGeom prst="rect">
            <a:avLst/>
          </a:prstGeom>
          <a:noFill/>
          <a:ln>
            <a:noFill/>
          </a:ln>
        </p:spPr>
        <p:txBody>
          <a:bodyPr anchorCtr="0" anchor="t" bIns="45700" lIns="91425" spcFirstLastPara="1" rIns="91425" wrap="square" tIns="45700">
            <a:spAutoFit/>
          </a:bodyPr>
          <a:lstStyle/>
          <a:p>
            <a:pPr indent="-101600" lvl="0" marL="228600" marR="0" rtl="0" algn="just">
              <a:lnSpc>
                <a:spcPct val="120000"/>
              </a:lnSpc>
              <a:spcBef>
                <a:spcPts val="0"/>
              </a:spcBef>
              <a:spcAft>
                <a:spcPts val="0"/>
              </a:spcAft>
              <a:buClr>
                <a:srgbClr val="B71E42"/>
              </a:buClr>
              <a:buSzPts val="2000"/>
              <a:buFont typeface="Noto Sans Symbols"/>
              <a:buNone/>
            </a:pPr>
            <a:r>
              <a:t/>
            </a:r>
            <a:endParaRPr sz="2000">
              <a:solidFill>
                <a:srgbClr val="000000"/>
              </a:solidFill>
              <a:latin typeface="Arial"/>
              <a:ea typeface="Arial"/>
              <a:cs typeface="Arial"/>
              <a:sym typeface="Arial"/>
            </a:endParaRPr>
          </a:p>
          <a:p>
            <a:pPr indent="-228600" lvl="0" marL="228600" marR="0" rtl="0" algn="just">
              <a:lnSpc>
                <a:spcPct val="120000"/>
              </a:lnSpc>
              <a:spcBef>
                <a:spcPts val="100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Every port links to a specific service or communications protocol. </a:t>
            </a:r>
            <a:endParaRPr sz="2000">
              <a:solidFill>
                <a:srgbClr val="000000"/>
              </a:solidFill>
              <a:latin typeface="Arial"/>
              <a:ea typeface="Arial"/>
              <a:cs typeface="Arial"/>
              <a:sym typeface="Arial"/>
            </a:endParaRPr>
          </a:p>
          <a:p>
            <a:pPr indent="-101600" lvl="0" marL="228600" marR="0" rtl="0" algn="just">
              <a:lnSpc>
                <a:spcPct val="120000"/>
              </a:lnSpc>
              <a:spcBef>
                <a:spcPts val="1000"/>
              </a:spcBef>
              <a:spcAft>
                <a:spcPts val="0"/>
              </a:spcAft>
              <a:buClr>
                <a:srgbClr val="B71E42"/>
              </a:buClr>
              <a:buSzPts val="2000"/>
              <a:buFont typeface="Noto Sans Symbols"/>
              <a:buNone/>
            </a:pPr>
            <a:r>
              <a:t/>
            </a:r>
            <a:endParaRPr sz="2000">
              <a:solidFill>
                <a:srgbClr val="000000"/>
              </a:solidFill>
              <a:latin typeface="Arial"/>
              <a:ea typeface="Arial"/>
              <a:cs typeface="Arial"/>
              <a:sym typeface="Arial"/>
            </a:endParaRPr>
          </a:p>
          <a:p>
            <a:pPr indent="-228600" lvl="0" marL="228600" marR="0" rtl="0" algn="just">
              <a:lnSpc>
                <a:spcPct val="120000"/>
              </a:lnSpc>
              <a:spcBef>
                <a:spcPts val="100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It means that the target network device, say a server, can receive multiple requests on each port and service each of them without conflict.</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02"/>
          <p:cNvSpPr txBox="1"/>
          <p:nvPr>
            <p:ph type="title"/>
          </p:nvPr>
        </p:nvSpPr>
        <p:spPr>
          <a:xfrm>
            <a:off x="-1" y="1"/>
            <a:ext cx="12192001" cy="6118577"/>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NETWORKING MODEL.</a:t>
            </a:r>
            <a:endParaRPr>
              <a:solidFill>
                <a:schemeClr val="lt1"/>
              </a:solidFill>
              <a:latin typeface="Arial"/>
              <a:ea typeface="Arial"/>
              <a:cs typeface="Arial"/>
              <a:sym typeface="Arial"/>
            </a:endParaRPr>
          </a:p>
        </p:txBody>
      </p:sp>
      <p:sp>
        <p:nvSpPr>
          <p:cNvPr id="1074" name="Google Shape;1074;p10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03"/>
          <p:cNvSpPr txBox="1"/>
          <p:nvPr>
            <p:ph type="title"/>
          </p:nvPr>
        </p:nvSpPr>
        <p:spPr>
          <a:xfrm>
            <a:off x="-1" y="2"/>
            <a:ext cx="12192001" cy="8805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NETWORKING MODEL.</a:t>
            </a:r>
            <a:endParaRPr>
              <a:solidFill>
                <a:schemeClr val="lt1"/>
              </a:solidFill>
              <a:latin typeface="Arial"/>
              <a:ea typeface="Arial"/>
              <a:cs typeface="Arial"/>
              <a:sym typeface="Arial"/>
            </a:endParaRPr>
          </a:p>
        </p:txBody>
      </p:sp>
      <p:sp>
        <p:nvSpPr>
          <p:cNvPr id="1080" name="Google Shape;1080;p10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sp>
        <p:nvSpPr>
          <p:cNvPr id="1081" name="Google Shape;1081;p103"/>
          <p:cNvSpPr/>
          <p:nvPr/>
        </p:nvSpPr>
        <p:spPr>
          <a:xfrm>
            <a:off x="-1" y="1783644"/>
            <a:ext cx="12192001" cy="2343206"/>
          </a:xfrm>
          <a:prstGeom prst="rect">
            <a:avLst/>
          </a:prstGeom>
          <a:noFill/>
          <a:ln>
            <a:noFill/>
          </a:ln>
        </p:spPr>
        <p:txBody>
          <a:bodyPr anchorCtr="0" anchor="t" bIns="45700" lIns="91425" spcFirstLastPara="1" rIns="91425" wrap="square" tIns="45700">
            <a:spAutoFit/>
          </a:bodyPr>
          <a:lstStyle/>
          <a:p>
            <a:pPr indent="-228600" lvl="0" marL="228600" marR="0" rtl="0" algn="just">
              <a:lnSpc>
                <a:spcPct val="120000"/>
              </a:lnSpc>
              <a:spcBef>
                <a:spcPts val="0"/>
              </a:spcBef>
              <a:spcAft>
                <a:spcPts val="0"/>
              </a:spcAft>
              <a:buClr>
                <a:srgbClr val="B71E42"/>
              </a:buClr>
              <a:buSzPts val="1800"/>
              <a:buFont typeface="Noto Sans Symbols"/>
              <a:buChar char="⮚"/>
            </a:pPr>
            <a:r>
              <a:rPr lang="en-US" sz="1800">
                <a:solidFill>
                  <a:srgbClr val="000000"/>
                </a:solidFill>
                <a:latin typeface="Arial"/>
                <a:ea typeface="Arial"/>
                <a:cs typeface="Arial"/>
                <a:sym typeface="Arial"/>
              </a:rPr>
              <a:t>For data communication to take place and two or more users to transmit data from one to other, a systematic approach is required. </a:t>
            </a:r>
            <a:endParaRPr sz="1800">
              <a:solidFill>
                <a:srgbClr val="000000"/>
              </a:solidFill>
              <a:latin typeface="Arial"/>
              <a:ea typeface="Arial"/>
              <a:cs typeface="Arial"/>
              <a:sym typeface="Arial"/>
            </a:endParaRPr>
          </a:p>
          <a:p>
            <a:pPr indent="-114300" lvl="0" marL="228600" marR="0" rtl="0" algn="just">
              <a:lnSpc>
                <a:spcPct val="120000"/>
              </a:lnSpc>
              <a:spcBef>
                <a:spcPts val="1000"/>
              </a:spcBef>
              <a:spcAft>
                <a:spcPts val="0"/>
              </a:spcAft>
              <a:buClr>
                <a:srgbClr val="B71E42"/>
              </a:buClr>
              <a:buSzPts val="1800"/>
              <a:buFont typeface="Noto Sans Symbols"/>
              <a:buNone/>
            </a:pPr>
            <a:r>
              <a:t/>
            </a:r>
            <a:endParaRPr sz="1800">
              <a:solidFill>
                <a:srgbClr val="000000"/>
              </a:solidFill>
              <a:latin typeface="Arial"/>
              <a:ea typeface="Arial"/>
              <a:cs typeface="Arial"/>
              <a:sym typeface="Arial"/>
            </a:endParaRPr>
          </a:p>
          <a:p>
            <a:pPr indent="-228600" lvl="0" marL="228600" marR="0" rtl="0" algn="just">
              <a:lnSpc>
                <a:spcPct val="120000"/>
              </a:lnSpc>
              <a:spcBef>
                <a:spcPts val="1000"/>
              </a:spcBef>
              <a:spcAft>
                <a:spcPts val="0"/>
              </a:spcAft>
              <a:buClr>
                <a:srgbClr val="B71E42"/>
              </a:buClr>
              <a:buSzPts val="1800"/>
              <a:buFont typeface="Noto Sans Symbols"/>
              <a:buChar char="⮚"/>
            </a:pPr>
            <a:r>
              <a:rPr lang="en-US" sz="1800">
                <a:solidFill>
                  <a:srgbClr val="000000"/>
                </a:solidFill>
                <a:latin typeface="Arial"/>
                <a:ea typeface="Arial"/>
                <a:cs typeface="Arial"/>
                <a:sym typeface="Arial"/>
              </a:rPr>
              <a:t>This approach enables users to communicate and transmit data through efficient and ordered path. It is implemented using models in networks and are known as network models.</a:t>
            </a:r>
            <a:endParaRPr sz="1800">
              <a:solidFill>
                <a:srgbClr val="000000"/>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04"/>
          <p:cNvSpPr txBox="1"/>
          <p:nvPr>
            <p:ph type="title"/>
          </p:nvPr>
        </p:nvSpPr>
        <p:spPr>
          <a:xfrm>
            <a:off x="-1" y="2"/>
            <a:ext cx="12192001" cy="8805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NETWORKING MODEL CONT…</a:t>
            </a:r>
            <a:endParaRPr>
              <a:solidFill>
                <a:schemeClr val="lt1"/>
              </a:solidFill>
              <a:latin typeface="Arial"/>
              <a:ea typeface="Arial"/>
              <a:cs typeface="Arial"/>
              <a:sym typeface="Arial"/>
            </a:endParaRPr>
          </a:p>
        </p:txBody>
      </p:sp>
      <p:sp>
        <p:nvSpPr>
          <p:cNvPr id="1087" name="Google Shape;1087;p10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sp>
        <p:nvSpPr>
          <p:cNvPr id="1088" name="Google Shape;1088;p104"/>
          <p:cNvSpPr/>
          <p:nvPr/>
        </p:nvSpPr>
        <p:spPr>
          <a:xfrm>
            <a:off x="-1" y="1783644"/>
            <a:ext cx="12192001" cy="2471446"/>
          </a:xfrm>
          <a:prstGeom prst="rect">
            <a:avLst/>
          </a:prstGeom>
          <a:noFill/>
          <a:ln>
            <a:noFill/>
          </a:ln>
        </p:spPr>
        <p:txBody>
          <a:bodyPr anchorCtr="0" anchor="t" bIns="45700" lIns="91425" spcFirstLastPara="1" rIns="91425" wrap="square" tIns="45700">
            <a:spAutoFit/>
          </a:bodyPr>
          <a:lstStyle/>
          <a:p>
            <a:pPr indent="-228600" lvl="0" marL="228600" marR="0" rtl="0" algn="just">
              <a:lnSpc>
                <a:spcPct val="120000"/>
              </a:lnSpc>
              <a:spcBef>
                <a:spcPts val="0"/>
              </a:spcBef>
              <a:spcAft>
                <a:spcPts val="0"/>
              </a:spcAft>
              <a:buClr>
                <a:srgbClr val="B71E42"/>
              </a:buClr>
              <a:buSzPts val="1800"/>
              <a:buFont typeface="Noto Sans Symbols"/>
              <a:buChar char="⮚"/>
            </a:pPr>
            <a:r>
              <a:rPr lang="en-US" sz="1800">
                <a:solidFill>
                  <a:srgbClr val="000000"/>
                </a:solidFill>
                <a:latin typeface="Arial"/>
                <a:ea typeface="Arial"/>
                <a:cs typeface="Arial"/>
                <a:sym typeface="Arial"/>
              </a:rPr>
              <a:t>Computer network models are responsible for establishing a connection among the sender and receiver and transmitting the data in a smooth manner respectively.</a:t>
            </a:r>
            <a:endParaRPr/>
          </a:p>
          <a:p>
            <a:pPr indent="-114300" lvl="0" marL="228600" marR="0" rtl="0" algn="just">
              <a:lnSpc>
                <a:spcPct val="120000"/>
              </a:lnSpc>
              <a:spcBef>
                <a:spcPts val="1000"/>
              </a:spcBef>
              <a:spcAft>
                <a:spcPts val="0"/>
              </a:spcAft>
              <a:buClr>
                <a:srgbClr val="B71E42"/>
              </a:buClr>
              <a:buSzPts val="1800"/>
              <a:buFont typeface="Noto Sans Symbols"/>
              <a:buNone/>
            </a:pPr>
            <a:r>
              <a:t/>
            </a:r>
            <a:endParaRPr sz="1800">
              <a:solidFill>
                <a:srgbClr val="000000"/>
              </a:solidFill>
              <a:latin typeface="Arial"/>
              <a:ea typeface="Arial"/>
              <a:cs typeface="Arial"/>
              <a:sym typeface="Arial"/>
            </a:endParaRPr>
          </a:p>
          <a:p>
            <a:pPr indent="0" lvl="0" marL="0" marR="0" rtl="0" algn="just">
              <a:lnSpc>
                <a:spcPct val="120000"/>
              </a:lnSpc>
              <a:spcBef>
                <a:spcPts val="1000"/>
              </a:spcBef>
              <a:spcAft>
                <a:spcPts val="0"/>
              </a:spcAft>
              <a:buNone/>
            </a:pPr>
            <a:r>
              <a:t/>
            </a:r>
            <a:endParaRPr sz="1800">
              <a:solidFill>
                <a:srgbClr val="000000"/>
              </a:solidFill>
              <a:latin typeface="Arial"/>
              <a:ea typeface="Arial"/>
              <a:cs typeface="Arial"/>
              <a:sym typeface="Arial"/>
            </a:endParaRPr>
          </a:p>
          <a:p>
            <a:pPr indent="-228600" lvl="0" marL="228600" marR="0" rtl="0" algn="just">
              <a:lnSpc>
                <a:spcPct val="120000"/>
              </a:lnSpc>
              <a:spcBef>
                <a:spcPts val="1000"/>
              </a:spcBef>
              <a:spcAft>
                <a:spcPts val="0"/>
              </a:spcAft>
              <a:buClr>
                <a:srgbClr val="B71E42"/>
              </a:buClr>
              <a:buSzPts val="1800"/>
              <a:buFont typeface="Noto Sans Symbols"/>
              <a:buChar char="⮚"/>
            </a:pPr>
            <a:r>
              <a:rPr lang="en-US" sz="1800">
                <a:solidFill>
                  <a:srgbClr val="000000"/>
                </a:solidFill>
                <a:latin typeface="Arial"/>
                <a:ea typeface="Arial"/>
                <a:cs typeface="Arial"/>
                <a:sym typeface="Arial"/>
              </a:rPr>
              <a:t>There are two computer network models i.e. OSI Model and TCP/IP Model on which the whole data communication process relies.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05"/>
          <p:cNvSpPr txBox="1"/>
          <p:nvPr>
            <p:ph type="title"/>
          </p:nvPr>
        </p:nvSpPr>
        <p:spPr>
          <a:xfrm>
            <a:off x="-1" y="1"/>
            <a:ext cx="7123289" cy="615244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a:t>
            </a:r>
            <a:endParaRPr>
              <a:solidFill>
                <a:schemeClr val="lt1"/>
              </a:solidFill>
              <a:latin typeface="Arial"/>
              <a:ea typeface="Arial"/>
              <a:cs typeface="Arial"/>
              <a:sym typeface="Arial"/>
            </a:endParaRPr>
          </a:p>
        </p:txBody>
      </p:sp>
      <p:sp>
        <p:nvSpPr>
          <p:cNvPr id="1094" name="Google Shape;1094;p10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095" name="Google Shape;1095;p105"/>
          <p:cNvPicPr preferRelativeResize="0"/>
          <p:nvPr/>
        </p:nvPicPr>
        <p:blipFill rotWithShape="1">
          <a:blip r:embed="rId3">
            <a:alphaModFix/>
          </a:blip>
          <a:srcRect b="0" l="0" r="0" t="0"/>
          <a:stretch/>
        </p:blipFill>
        <p:spPr>
          <a:xfrm>
            <a:off x="7145868" y="118048"/>
            <a:ext cx="5034616" cy="58537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06"/>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a:t>
            </a:r>
            <a:endParaRPr>
              <a:solidFill>
                <a:schemeClr val="lt1"/>
              </a:solidFill>
              <a:latin typeface="Arial"/>
              <a:ea typeface="Arial"/>
              <a:cs typeface="Arial"/>
              <a:sym typeface="Arial"/>
            </a:endParaRPr>
          </a:p>
        </p:txBody>
      </p:sp>
      <p:sp>
        <p:nvSpPr>
          <p:cNvPr id="1101" name="Google Shape;1101;p106"/>
          <p:cNvSpPr txBox="1"/>
          <p:nvPr>
            <p:ph idx="1" type="body"/>
          </p:nvPr>
        </p:nvSpPr>
        <p:spPr>
          <a:xfrm>
            <a:off x="0" y="1004711"/>
            <a:ext cx="12192000" cy="4030133"/>
          </a:xfrm>
          <a:prstGeom prst="rect">
            <a:avLst/>
          </a:prstGeom>
          <a:noFill/>
          <a:ln>
            <a:noFill/>
          </a:ln>
        </p:spPr>
        <p:txBody>
          <a:bodyPr anchorCtr="0" anchor="ctr" bIns="108000" lIns="108000" spcFirstLastPara="1" rIns="108000" wrap="square" tIns="108000">
            <a:normAutofit/>
          </a:bodyPr>
          <a:lstStyle/>
          <a:p>
            <a:pPr indent="-228600" lvl="0" marL="228600" rtl="0" algn="l">
              <a:lnSpc>
                <a:spcPct val="120000"/>
              </a:lnSpc>
              <a:spcBef>
                <a:spcPts val="0"/>
              </a:spcBef>
              <a:spcAft>
                <a:spcPts val="0"/>
              </a:spcAft>
              <a:buSzPts val="2000"/>
              <a:buFont typeface="Noto Sans Symbols"/>
              <a:buChar char="⮚"/>
            </a:pPr>
            <a:r>
              <a:rPr lang="en-US">
                <a:latin typeface="Arial"/>
                <a:ea typeface="Arial"/>
                <a:cs typeface="Arial"/>
                <a:sym typeface="Arial"/>
              </a:rPr>
              <a:t>The Open Systems Interconnection model (OSI model) is a conceptual model that characterizes and standardizes the communication functions of a telecommunication or computing system without regard to its underlying internal structure and technology. </a:t>
            </a:r>
            <a:endParaRPr>
              <a:latin typeface="Arial"/>
              <a:ea typeface="Arial"/>
              <a:cs typeface="Arial"/>
              <a:sym typeface="Arial"/>
            </a:endParaRPr>
          </a:p>
          <a:p>
            <a:pPr indent="-101600" lvl="0" marL="228600" rtl="0" algn="l">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l">
              <a:lnSpc>
                <a:spcPct val="120000"/>
              </a:lnSpc>
              <a:spcBef>
                <a:spcPts val="1000"/>
              </a:spcBef>
              <a:spcAft>
                <a:spcPts val="0"/>
              </a:spcAft>
              <a:buSzPts val="2000"/>
              <a:buFont typeface="Noto Sans Symbols"/>
              <a:buChar char="⮚"/>
            </a:pPr>
            <a:r>
              <a:rPr lang="en-US">
                <a:latin typeface="Arial"/>
                <a:ea typeface="Arial"/>
                <a:cs typeface="Arial"/>
                <a:sym typeface="Arial"/>
              </a:rPr>
              <a:t>Its goal is the interoperability of diverse communication systems with standard communication protocols.</a:t>
            </a:r>
            <a:endParaRPr>
              <a:latin typeface="Arial"/>
              <a:ea typeface="Arial"/>
              <a:cs typeface="Arial"/>
              <a:sym typeface="Arial"/>
            </a:endParaRPr>
          </a:p>
        </p:txBody>
      </p:sp>
      <p:sp>
        <p:nvSpPr>
          <p:cNvPr id="1102" name="Google Shape;1102;p10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07"/>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108" name="Google Shape;1108;p107"/>
          <p:cNvSpPr txBox="1"/>
          <p:nvPr>
            <p:ph idx="1" type="body"/>
          </p:nvPr>
        </p:nvSpPr>
        <p:spPr>
          <a:xfrm>
            <a:off x="0" y="1004711"/>
            <a:ext cx="12192000" cy="4030133"/>
          </a:xfrm>
          <a:prstGeom prst="rect">
            <a:avLst/>
          </a:prstGeom>
          <a:noFill/>
          <a:ln>
            <a:noFill/>
          </a:ln>
        </p:spPr>
        <p:txBody>
          <a:bodyPr anchorCtr="0" anchor="ctr" bIns="108000" lIns="108000" spcFirstLastPara="1" rIns="108000" wrap="square" tIns="108000">
            <a:normAutofit/>
          </a:bodyPr>
          <a:lstStyle/>
          <a:p>
            <a:pPr indent="-228600" lvl="0" marL="228600" rtl="0" algn="l">
              <a:lnSpc>
                <a:spcPct val="120000"/>
              </a:lnSpc>
              <a:spcBef>
                <a:spcPts val="0"/>
              </a:spcBef>
              <a:spcAft>
                <a:spcPts val="0"/>
              </a:spcAft>
              <a:buSzPts val="2000"/>
              <a:buFont typeface="Noto Sans Symbols"/>
              <a:buChar char="⮚"/>
            </a:pPr>
            <a:r>
              <a:rPr lang="en-US">
                <a:latin typeface="Arial"/>
                <a:ea typeface="Arial"/>
                <a:cs typeface="Arial"/>
                <a:sym typeface="Arial"/>
              </a:rPr>
              <a:t>The model partitions the flow of data in a communication system into seven abstraction layers, from the physical implementation of transmitting bits across a communications medium to the highest-level representation of data of a distributed application. </a:t>
            </a:r>
            <a:endParaRPr>
              <a:latin typeface="Arial"/>
              <a:ea typeface="Arial"/>
              <a:cs typeface="Arial"/>
              <a:sym typeface="Arial"/>
            </a:endParaRPr>
          </a:p>
          <a:p>
            <a:pPr indent="-101600" lvl="0" marL="228600" rtl="0" algn="l">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101600" lvl="0" marL="228600" rtl="0" algn="l">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l">
              <a:lnSpc>
                <a:spcPct val="120000"/>
              </a:lnSpc>
              <a:spcBef>
                <a:spcPts val="1000"/>
              </a:spcBef>
              <a:spcAft>
                <a:spcPts val="0"/>
              </a:spcAft>
              <a:buSzPts val="2000"/>
              <a:buFont typeface="Noto Sans Symbols"/>
              <a:buChar char="⮚"/>
            </a:pPr>
            <a:r>
              <a:rPr lang="en-US">
                <a:latin typeface="Arial"/>
                <a:ea typeface="Arial"/>
                <a:cs typeface="Arial"/>
                <a:sym typeface="Arial"/>
              </a:rPr>
              <a:t>Each intermediate layer serves a class of functionality to the layer above it and is served by the layer below it. Classes of functionality are realized in software by standardized communication protocols.</a:t>
            </a:r>
            <a:endParaRPr>
              <a:latin typeface="Arial"/>
              <a:ea typeface="Arial"/>
              <a:cs typeface="Arial"/>
              <a:sym typeface="Arial"/>
            </a:endParaRPr>
          </a:p>
        </p:txBody>
      </p:sp>
      <p:sp>
        <p:nvSpPr>
          <p:cNvPr id="1109" name="Google Shape;1109;p10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08"/>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115" name="Google Shape;1115;p108"/>
          <p:cNvSpPr txBox="1"/>
          <p:nvPr>
            <p:ph idx="1" type="body"/>
          </p:nvPr>
        </p:nvSpPr>
        <p:spPr>
          <a:xfrm>
            <a:off x="0" y="1004711"/>
            <a:ext cx="12192000" cy="4030133"/>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lang="en-US">
                <a:latin typeface="Arial"/>
                <a:ea typeface="Arial"/>
                <a:cs typeface="Arial"/>
                <a:sym typeface="Arial"/>
              </a:rPr>
              <a:t>The OSI model was defined in ISO/IEC 7498 which consists of the following parts:</a:t>
            </a:r>
            <a:endParaRPr>
              <a:latin typeface="Arial"/>
              <a:ea typeface="Arial"/>
              <a:cs typeface="Arial"/>
              <a:sym typeface="Arial"/>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ISO/IEC 7498-1 The Basic Model</a:t>
            </a:r>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ISO/IEC 7498-2 Security Architecture</a:t>
            </a:r>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ISO/IEC 7498-3 Naming and addressing</a:t>
            </a:r>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ISO/IEC 7498-4 Management framework</a:t>
            </a:r>
            <a:endParaRPr>
              <a:latin typeface="Arial"/>
              <a:ea typeface="Arial"/>
              <a:cs typeface="Arial"/>
              <a:sym typeface="Arial"/>
            </a:endParaRPr>
          </a:p>
        </p:txBody>
      </p:sp>
      <p:sp>
        <p:nvSpPr>
          <p:cNvPr id="1116" name="Google Shape;1116;p10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09"/>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122" name="Google Shape;1122;p109"/>
          <p:cNvSpPr txBox="1"/>
          <p:nvPr>
            <p:ph idx="1" type="body"/>
          </p:nvPr>
        </p:nvSpPr>
        <p:spPr>
          <a:xfrm>
            <a:off x="-1" y="677335"/>
            <a:ext cx="12192001" cy="548569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Physical Layer 1:</a:t>
            </a:r>
            <a:endParaRPr b="1">
              <a:latin typeface="Arial"/>
              <a:ea typeface="Arial"/>
              <a:cs typeface="Arial"/>
              <a:sym typeface="Arial"/>
            </a:endParaRPr>
          </a:p>
          <a:p>
            <a:pPr indent="-228600" lvl="0" marL="228600" rtl="0" algn="l">
              <a:lnSpc>
                <a:spcPct val="120000"/>
              </a:lnSpc>
              <a:spcBef>
                <a:spcPts val="1000"/>
              </a:spcBef>
              <a:spcAft>
                <a:spcPts val="0"/>
              </a:spcAft>
              <a:buSzPts val="2000"/>
              <a:buFont typeface="Noto Sans Symbols"/>
              <a:buChar char="⮚"/>
            </a:pPr>
            <a:r>
              <a:rPr lang="en-US">
                <a:latin typeface="Arial"/>
                <a:ea typeface="Arial"/>
                <a:cs typeface="Arial"/>
                <a:sym typeface="Arial"/>
              </a:rPr>
              <a:t>The physical layer is responsible for the transmission and reception of unstructured raw data between a device and a physical transmission medium.</a:t>
            </a:r>
            <a:endParaRPr/>
          </a:p>
          <a:p>
            <a:pPr indent="-101600" lvl="0" marL="228600" rtl="0" algn="l">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l">
              <a:lnSpc>
                <a:spcPct val="120000"/>
              </a:lnSpc>
              <a:spcBef>
                <a:spcPts val="1000"/>
              </a:spcBef>
              <a:spcAft>
                <a:spcPts val="0"/>
              </a:spcAft>
              <a:buSzPts val="2000"/>
              <a:buFont typeface="Noto Sans Symbols"/>
              <a:buChar char="⮚"/>
            </a:pPr>
            <a:r>
              <a:rPr lang="en-US">
                <a:latin typeface="Arial"/>
                <a:ea typeface="Arial"/>
                <a:cs typeface="Arial"/>
                <a:sym typeface="Arial"/>
              </a:rPr>
              <a:t> It converts the digital bits into electrical, radio, or optical signals. </a:t>
            </a:r>
            <a:endParaRPr/>
          </a:p>
        </p:txBody>
      </p:sp>
      <p:sp>
        <p:nvSpPr>
          <p:cNvPr id="1123" name="Google Shape;1123;p10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124" name="Google Shape;1124;p109"/>
          <p:cNvPicPr preferRelativeResize="0"/>
          <p:nvPr/>
        </p:nvPicPr>
        <p:blipFill rotWithShape="1">
          <a:blip r:embed="rId3">
            <a:alphaModFix/>
          </a:blip>
          <a:srcRect b="0" l="0" r="0" t="0"/>
          <a:stretch/>
        </p:blipFill>
        <p:spPr>
          <a:xfrm>
            <a:off x="8760178" y="677334"/>
            <a:ext cx="3431822" cy="21327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1"/>
          <p:cNvSpPr txBox="1"/>
          <p:nvPr>
            <p:ph type="title"/>
          </p:nvPr>
        </p:nvSpPr>
        <p:spPr>
          <a:xfrm>
            <a:off x="0" y="0"/>
            <a:ext cx="12192000" cy="1042506"/>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TYPES CONT…</a:t>
            </a:r>
            <a:endParaRPr b="1" sz="4800">
              <a:solidFill>
                <a:schemeClr val="lt1"/>
              </a:solidFill>
              <a:latin typeface="Arial"/>
              <a:ea typeface="Arial"/>
              <a:cs typeface="Arial"/>
              <a:sym typeface="Arial"/>
            </a:endParaRPr>
          </a:p>
        </p:txBody>
      </p:sp>
      <p:sp>
        <p:nvSpPr>
          <p:cNvPr id="294" name="Google Shape;294;p11"/>
          <p:cNvSpPr txBox="1"/>
          <p:nvPr>
            <p:ph idx="1" type="body"/>
          </p:nvPr>
        </p:nvSpPr>
        <p:spPr>
          <a:xfrm>
            <a:off x="0" y="1042505"/>
            <a:ext cx="12192000" cy="5087361"/>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Metropolitan area network?</a:t>
            </a:r>
            <a:endParaRPr b="1">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A metropolitan area network (MAN) provides networking capabilities between two different locations within a city or metropolitan area to provide a single extensive network. </a:t>
            </a:r>
            <a:endParaRPr>
              <a:latin typeface="Arial"/>
              <a:ea typeface="Arial"/>
              <a:cs typeface="Arial"/>
              <a:sym typeface="Arial"/>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Typically, a MAN requires a dedicated and secure connection between each LAN joined to the MAN.</a:t>
            </a:r>
            <a:endParaRPr/>
          </a:p>
        </p:txBody>
      </p:sp>
      <p:sp>
        <p:nvSpPr>
          <p:cNvPr id="295" name="Google Shape;295;p1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296" name="Google Shape;296;p11"/>
          <p:cNvPicPr preferRelativeResize="0"/>
          <p:nvPr/>
        </p:nvPicPr>
        <p:blipFill rotWithShape="1">
          <a:blip r:embed="rId3">
            <a:alphaModFix/>
          </a:blip>
          <a:srcRect b="0" l="0" r="0" t="0"/>
          <a:stretch/>
        </p:blipFill>
        <p:spPr>
          <a:xfrm>
            <a:off x="11143397" y="0"/>
            <a:ext cx="1048603" cy="104250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10"/>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130" name="Google Shape;1130;p110"/>
          <p:cNvSpPr txBox="1"/>
          <p:nvPr>
            <p:ph idx="1" type="body"/>
          </p:nvPr>
        </p:nvSpPr>
        <p:spPr>
          <a:xfrm>
            <a:off x="0" y="677334"/>
            <a:ext cx="12192000" cy="5452533"/>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Physical Layer 1</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lang="en-US">
                <a:latin typeface="Arial"/>
                <a:ea typeface="Arial"/>
                <a:cs typeface="Arial"/>
                <a:sym typeface="Arial"/>
              </a:rPr>
              <a:t>Functions of a Physical layer:</a:t>
            </a:r>
            <a:endParaRPr/>
          </a:p>
          <a:p>
            <a:pPr indent="0" lvl="0" marL="0" rtl="0" algn="l">
              <a:lnSpc>
                <a:spcPct val="120000"/>
              </a:lnSpc>
              <a:spcBef>
                <a:spcPts val="1000"/>
              </a:spcBef>
              <a:spcAft>
                <a:spcPts val="0"/>
              </a:spcAft>
              <a:buSzPts val="2000"/>
              <a:buNone/>
            </a:pPr>
            <a:r>
              <a:t/>
            </a:r>
            <a:endParaRPr>
              <a:latin typeface="Arial"/>
              <a:ea typeface="Arial"/>
              <a:cs typeface="Arial"/>
              <a:sym typeface="Arial"/>
            </a:endParaRPr>
          </a:p>
          <a:p>
            <a:pPr indent="-228600" lvl="1" marL="685800" rtl="0" algn="l">
              <a:lnSpc>
                <a:spcPct val="120000"/>
              </a:lnSpc>
              <a:spcBef>
                <a:spcPts val="500"/>
              </a:spcBef>
              <a:spcAft>
                <a:spcPts val="0"/>
              </a:spcAft>
              <a:buSzPts val="1800"/>
              <a:buFont typeface="Noto Sans Symbols"/>
              <a:buChar char="⮚"/>
            </a:pPr>
            <a:r>
              <a:rPr b="1" lang="en-US">
                <a:latin typeface="Arial"/>
                <a:ea typeface="Arial"/>
                <a:cs typeface="Arial"/>
                <a:sym typeface="Arial"/>
              </a:rPr>
              <a:t>Line Configuration: </a:t>
            </a:r>
            <a:r>
              <a:rPr lang="en-US">
                <a:latin typeface="Arial"/>
                <a:ea typeface="Arial"/>
                <a:cs typeface="Arial"/>
                <a:sym typeface="Arial"/>
              </a:rPr>
              <a:t>It defines the way how two or more devices can be connected physically.</a:t>
            </a:r>
            <a:endParaRPr/>
          </a:p>
          <a:p>
            <a:pPr indent="-228600" lvl="1" marL="685800" rtl="0" algn="l">
              <a:lnSpc>
                <a:spcPct val="120000"/>
              </a:lnSpc>
              <a:spcBef>
                <a:spcPts val="500"/>
              </a:spcBef>
              <a:spcAft>
                <a:spcPts val="0"/>
              </a:spcAft>
              <a:buSzPts val="1800"/>
              <a:buFont typeface="Noto Sans Symbols"/>
              <a:buChar char="⮚"/>
            </a:pPr>
            <a:r>
              <a:rPr b="1" lang="en-US">
                <a:latin typeface="Arial"/>
                <a:ea typeface="Arial"/>
                <a:cs typeface="Arial"/>
                <a:sym typeface="Arial"/>
              </a:rPr>
              <a:t>Data Transmission: </a:t>
            </a:r>
            <a:r>
              <a:rPr lang="en-US">
                <a:latin typeface="Arial"/>
                <a:ea typeface="Arial"/>
                <a:cs typeface="Arial"/>
                <a:sym typeface="Arial"/>
              </a:rPr>
              <a:t>It defines the transmission mode whether it is simplex, half-duplex or full-duplex mode between the two devices on the network.</a:t>
            </a:r>
            <a:endParaRPr/>
          </a:p>
          <a:p>
            <a:pPr indent="-228600" lvl="1" marL="685800" rtl="0" algn="l">
              <a:lnSpc>
                <a:spcPct val="120000"/>
              </a:lnSpc>
              <a:spcBef>
                <a:spcPts val="500"/>
              </a:spcBef>
              <a:spcAft>
                <a:spcPts val="0"/>
              </a:spcAft>
              <a:buSzPts val="1800"/>
              <a:buFont typeface="Noto Sans Symbols"/>
              <a:buChar char="⮚"/>
            </a:pPr>
            <a:r>
              <a:rPr b="1" lang="en-US">
                <a:latin typeface="Arial"/>
                <a:ea typeface="Arial"/>
                <a:cs typeface="Arial"/>
                <a:sym typeface="Arial"/>
              </a:rPr>
              <a:t>Topology: </a:t>
            </a:r>
            <a:r>
              <a:rPr lang="en-US">
                <a:latin typeface="Arial"/>
                <a:ea typeface="Arial"/>
                <a:cs typeface="Arial"/>
                <a:sym typeface="Arial"/>
              </a:rPr>
              <a:t>It defines the way how network devices are arranged.</a:t>
            </a:r>
            <a:endParaRPr/>
          </a:p>
          <a:p>
            <a:pPr indent="-228600" lvl="1" marL="685800" rtl="0" algn="l">
              <a:lnSpc>
                <a:spcPct val="120000"/>
              </a:lnSpc>
              <a:spcBef>
                <a:spcPts val="500"/>
              </a:spcBef>
              <a:spcAft>
                <a:spcPts val="0"/>
              </a:spcAft>
              <a:buSzPts val="1800"/>
              <a:buFont typeface="Noto Sans Symbols"/>
              <a:buChar char="⮚"/>
            </a:pPr>
            <a:r>
              <a:rPr b="1" lang="en-US">
                <a:latin typeface="Arial"/>
                <a:ea typeface="Arial"/>
                <a:cs typeface="Arial"/>
                <a:sym typeface="Arial"/>
              </a:rPr>
              <a:t>Signals: </a:t>
            </a:r>
            <a:r>
              <a:rPr lang="en-US">
                <a:latin typeface="Arial"/>
                <a:ea typeface="Arial"/>
                <a:cs typeface="Arial"/>
                <a:sym typeface="Arial"/>
              </a:rPr>
              <a:t>It determines the type of the signal used for transmitting the information.</a:t>
            </a:r>
            <a:endParaRPr/>
          </a:p>
        </p:txBody>
      </p:sp>
      <p:sp>
        <p:nvSpPr>
          <p:cNvPr id="1131" name="Google Shape;1131;p11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132" name="Google Shape;1132;p110"/>
          <p:cNvPicPr preferRelativeResize="0"/>
          <p:nvPr/>
        </p:nvPicPr>
        <p:blipFill rotWithShape="1">
          <a:blip r:embed="rId3">
            <a:alphaModFix/>
          </a:blip>
          <a:srcRect b="0" l="0" r="0" t="0"/>
          <a:stretch/>
        </p:blipFill>
        <p:spPr>
          <a:xfrm>
            <a:off x="8759655" y="677334"/>
            <a:ext cx="3432345" cy="213378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11"/>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138" name="Google Shape;1138;p111"/>
          <p:cNvSpPr txBox="1"/>
          <p:nvPr>
            <p:ph idx="1" type="body"/>
          </p:nvPr>
        </p:nvSpPr>
        <p:spPr>
          <a:xfrm>
            <a:off x="-1" y="677334"/>
            <a:ext cx="12192001" cy="5463821"/>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Data Link Layer 2</a:t>
            </a:r>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228600" lvl="0" marL="228600" rtl="0" algn="l">
              <a:lnSpc>
                <a:spcPct val="120000"/>
              </a:lnSpc>
              <a:spcBef>
                <a:spcPts val="1000"/>
              </a:spcBef>
              <a:spcAft>
                <a:spcPts val="0"/>
              </a:spcAft>
              <a:buSzPts val="2000"/>
              <a:buFont typeface="Noto Sans Symbols"/>
              <a:buChar char="⮚"/>
            </a:pPr>
            <a:r>
              <a:rPr lang="en-US">
                <a:latin typeface="Arial"/>
                <a:ea typeface="Arial"/>
                <a:cs typeface="Arial"/>
                <a:sym typeface="Arial"/>
              </a:rPr>
              <a:t>The data link layer provides node-to-node data transfer—a link between two directly connected nodes. </a:t>
            </a:r>
            <a:endParaRPr>
              <a:latin typeface="Arial"/>
              <a:ea typeface="Arial"/>
              <a:cs typeface="Arial"/>
              <a:sym typeface="Arial"/>
            </a:endParaRPr>
          </a:p>
          <a:p>
            <a:pPr indent="0" lvl="0" marL="0" rtl="0" algn="l">
              <a:lnSpc>
                <a:spcPct val="120000"/>
              </a:lnSpc>
              <a:spcBef>
                <a:spcPts val="1000"/>
              </a:spcBef>
              <a:spcAft>
                <a:spcPts val="0"/>
              </a:spcAft>
              <a:buSzPts val="2000"/>
              <a:buNone/>
            </a:pPr>
            <a:r>
              <a:t/>
            </a:r>
            <a:endParaRPr>
              <a:latin typeface="Arial"/>
              <a:ea typeface="Arial"/>
              <a:cs typeface="Arial"/>
              <a:sym typeface="Arial"/>
            </a:endParaRPr>
          </a:p>
          <a:p>
            <a:pPr indent="-228600" lvl="0" marL="228600" rtl="0" algn="l">
              <a:lnSpc>
                <a:spcPct val="120000"/>
              </a:lnSpc>
              <a:spcBef>
                <a:spcPts val="1000"/>
              </a:spcBef>
              <a:spcAft>
                <a:spcPts val="0"/>
              </a:spcAft>
              <a:buSzPts val="2000"/>
              <a:buFont typeface="Noto Sans Symbols"/>
              <a:buChar char="⮚"/>
            </a:pPr>
            <a:r>
              <a:rPr lang="en-US">
                <a:latin typeface="Arial"/>
                <a:ea typeface="Arial"/>
                <a:cs typeface="Arial"/>
                <a:sym typeface="Arial"/>
              </a:rPr>
              <a:t>It defines the protocol to establish and terminate a connection between two physically connected devices and defines the protocol for flow control between them.</a:t>
            </a:r>
            <a:endParaRPr>
              <a:latin typeface="Arial"/>
              <a:ea typeface="Arial"/>
              <a:cs typeface="Arial"/>
              <a:sym typeface="Arial"/>
            </a:endParaRPr>
          </a:p>
        </p:txBody>
      </p:sp>
      <p:sp>
        <p:nvSpPr>
          <p:cNvPr id="1139" name="Google Shape;1139;p11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140" name="Google Shape;1140;p111"/>
          <p:cNvPicPr preferRelativeResize="0"/>
          <p:nvPr/>
        </p:nvPicPr>
        <p:blipFill rotWithShape="1">
          <a:blip r:embed="rId3">
            <a:alphaModFix/>
          </a:blip>
          <a:srcRect b="0" l="0" r="0" t="0"/>
          <a:stretch/>
        </p:blipFill>
        <p:spPr>
          <a:xfrm>
            <a:off x="8850488" y="677335"/>
            <a:ext cx="3341511" cy="2046758"/>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12"/>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146" name="Google Shape;1146;p112"/>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Data Link Layer 2</a:t>
            </a:r>
            <a:endParaRPr>
              <a:latin typeface="Arial"/>
              <a:ea typeface="Arial"/>
              <a:cs typeface="Arial"/>
              <a:sym typeface="Arial"/>
            </a:endParaRPr>
          </a:p>
          <a:p>
            <a:pPr indent="0" lvl="0" marL="0" rtl="0" algn="l">
              <a:lnSpc>
                <a:spcPct val="120000"/>
              </a:lnSpc>
              <a:spcBef>
                <a:spcPts val="1000"/>
              </a:spcBef>
              <a:spcAft>
                <a:spcPts val="0"/>
              </a:spcAft>
              <a:buSzPts val="2000"/>
              <a:buNone/>
            </a:pPr>
            <a:r>
              <a:rPr lang="en-US">
                <a:latin typeface="Arial"/>
                <a:ea typeface="Arial"/>
                <a:cs typeface="Arial"/>
                <a:sym typeface="Arial"/>
              </a:rPr>
              <a:t>It contains two sub-layers:</a:t>
            </a:r>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Logical Link Control Layer</a:t>
            </a:r>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Media Access Control Layer</a:t>
            </a:r>
            <a:endParaRPr>
              <a:latin typeface="Arial"/>
              <a:ea typeface="Arial"/>
              <a:cs typeface="Arial"/>
              <a:sym typeface="Arial"/>
            </a:endParaRPr>
          </a:p>
        </p:txBody>
      </p:sp>
      <p:sp>
        <p:nvSpPr>
          <p:cNvPr id="1147" name="Google Shape;1147;p11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148" name="Google Shape;1148;p112"/>
          <p:cNvPicPr preferRelativeResize="0"/>
          <p:nvPr/>
        </p:nvPicPr>
        <p:blipFill rotWithShape="1">
          <a:blip r:embed="rId3">
            <a:alphaModFix/>
          </a:blip>
          <a:srcRect b="0" l="0" r="0" t="0"/>
          <a:stretch/>
        </p:blipFill>
        <p:spPr>
          <a:xfrm>
            <a:off x="8851102" y="677334"/>
            <a:ext cx="3340898" cy="2048434"/>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13"/>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154" name="Google Shape;1154;p113"/>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Data Link Layer 2</a:t>
            </a:r>
            <a:endParaRPr/>
          </a:p>
          <a:p>
            <a:pPr indent="0" lvl="0" marL="0" rtl="0" algn="l">
              <a:lnSpc>
                <a:spcPct val="120000"/>
              </a:lnSpc>
              <a:spcBef>
                <a:spcPts val="1000"/>
              </a:spcBef>
              <a:spcAft>
                <a:spcPts val="0"/>
              </a:spcAft>
              <a:buSzPts val="2000"/>
              <a:buNone/>
            </a:pPr>
            <a:r>
              <a:t/>
            </a:r>
            <a:endParaRPr>
              <a:latin typeface="Arial"/>
              <a:ea typeface="Arial"/>
              <a:cs typeface="Arial"/>
              <a:sym typeface="Arial"/>
            </a:endParaRPr>
          </a:p>
          <a:p>
            <a:pPr indent="0" lvl="0" marL="0" rtl="0" algn="l">
              <a:lnSpc>
                <a:spcPct val="120000"/>
              </a:lnSpc>
              <a:spcBef>
                <a:spcPts val="1000"/>
              </a:spcBef>
              <a:spcAft>
                <a:spcPts val="0"/>
              </a:spcAft>
              <a:buSzPts val="2000"/>
              <a:buNone/>
            </a:pPr>
            <a:r>
              <a:rPr lang="en-US">
                <a:latin typeface="Arial"/>
                <a:ea typeface="Arial"/>
                <a:cs typeface="Arial"/>
                <a:sym typeface="Arial"/>
              </a:rPr>
              <a:t>It contains two sub-layers:</a:t>
            </a:r>
            <a:endParaRPr/>
          </a:p>
          <a:p>
            <a:pPr indent="-228600" lvl="0" marL="228600" rtl="0" algn="l">
              <a:lnSpc>
                <a:spcPct val="120000"/>
              </a:lnSpc>
              <a:spcBef>
                <a:spcPts val="1000"/>
              </a:spcBef>
              <a:spcAft>
                <a:spcPts val="0"/>
              </a:spcAft>
              <a:buSzPts val="2000"/>
              <a:buFont typeface="Noto Sans Symbols"/>
              <a:buChar char="⮚"/>
            </a:pPr>
            <a:r>
              <a:rPr b="1" lang="en-US">
                <a:latin typeface="Arial"/>
                <a:ea typeface="Arial"/>
                <a:cs typeface="Arial"/>
                <a:sym typeface="Arial"/>
              </a:rPr>
              <a:t>Logical Link Control Layer</a:t>
            </a:r>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It is responsible for transferring the packets to the Network layer of the receiver that is receiving.</a:t>
            </a:r>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It identifies the address of the network layer protocol from the header.</a:t>
            </a:r>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It also provides flow control.</a:t>
            </a:r>
            <a:endParaRPr>
              <a:latin typeface="Arial"/>
              <a:ea typeface="Arial"/>
              <a:cs typeface="Arial"/>
              <a:sym typeface="Arial"/>
            </a:endParaRPr>
          </a:p>
        </p:txBody>
      </p:sp>
      <p:sp>
        <p:nvSpPr>
          <p:cNvPr id="1155" name="Google Shape;1155;p11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156" name="Google Shape;1156;p113"/>
          <p:cNvPicPr preferRelativeResize="0"/>
          <p:nvPr/>
        </p:nvPicPr>
        <p:blipFill rotWithShape="1">
          <a:blip r:embed="rId3">
            <a:alphaModFix/>
          </a:blip>
          <a:srcRect b="0" l="0" r="0" t="0"/>
          <a:stretch/>
        </p:blipFill>
        <p:spPr>
          <a:xfrm>
            <a:off x="8528085" y="677334"/>
            <a:ext cx="3663915" cy="2246488"/>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14"/>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162" name="Google Shape;1162;p114"/>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Data Link Layer 2</a:t>
            </a:r>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lang="en-US">
                <a:latin typeface="Arial"/>
                <a:ea typeface="Arial"/>
                <a:cs typeface="Arial"/>
                <a:sym typeface="Arial"/>
              </a:rPr>
              <a:t>It contains two sub-layers:</a:t>
            </a:r>
            <a:endParaRPr/>
          </a:p>
          <a:p>
            <a:pPr indent="-228600" lvl="0" marL="228600" rtl="0" algn="l">
              <a:lnSpc>
                <a:spcPct val="120000"/>
              </a:lnSpc>
              <a:spcBef>
                <a:spcPts val="1000"/>
              </a:spcBef>
              <a:spcAft>
                <a:spcPts val="0"/>
              </a:spcAft>
              <a:buSzPts val="2000"/>
              <a:buFont typeface="Noto Sans Symbols"/>
              <a:buChar char="⮚"/>
            </a:pPr>
            <a:r>
              <a:rPr b="1" lang="en-US">
                <a:latin typeface="Arial"/>
                <a:ea typeface="Arial"/>
                <a:cs typeface="Arial"/>
                <a:sym typeface="Arial"/>
              </a:rPr>
              <a:t>Media Access Control Layer</a:t>
            </a:r>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A Media access control layer is a link between the Logical Link Control layer and the network's physical layer.</a:t>
            </a:r>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It is used for transferring the packets over the network.</a:t>
            </a:r>
            <a:endParaRPr/>
          </a:p>
        </p:txBody>
      </p:sp>
      <p:sp>
        <p:nvSpPr>
          <p:cNvPr id="1163" name="Google Shape;1163;p11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164" name="Google Shape;1164;p114"/>
          <p:cNvPicPr preferRelativeResize="0"/>
          <p:nvPr/>
        </p:nvPicPr>
        <p:blipFill rotWithShape="1">
          <a:blip r:embed="rId3">
            <a:alphaModFix/>
          </a:blip>
          <a:srcRect b="0" l="0" r="0" t="0"/>
          <a:stretch/>
        </p:blipFill>
        <p:spPr>
          <a:xfrm>
            <a:off x="8417614" y="677334"/>
            <a:ext cx="3774386" cy="2314222"/>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15"/>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170" name="Google Shape;1170;p115"/>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Data Link Layer 2</a:t>
            </a:r>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Functions of the Data-link layer</a:t>
            </a:r>
            <a:endParaRPr/>
          </a:p>
          <a:p>
            <a:pPr indent="-228600" lvl="1" marL="685800" rtl="0" algn="l">
              <a:lnSpc>
                <a:spcPct val="120000"/>
              </a:lnSpc>
              <a:spcBef>
                <a:spcPts val="500"/>
              </a:spcBef>
              <a:spcAft>
                <a:spcPts val="0"/>
              </a:spcAft>
              <a:buSzPts val="1800"/>
              <a:buFont typeface="Noto Sans Symbols"/>
              <a:buChar char="⮚"/>
            </a:pPr>
            <a:r>
              <a:rPr b="1" lang="en-US">
                <a:latin typeface="Arial"/>
                <a:ea typeface="Arial"/>
                <a:cs typeface="Arial"/>
                <a:sym typeface="Arial"/>
              </a:rPr>
              <a:t>Framing: </a:t>
            </a:r>
            <a:r>
              <a:rPr lang="en-US">
                <a:latin typeface="Arial"/>
                <a:ea typeface="Arial"/>
                <a:cs typeface="Arial"/>
                <a:sym typeface="Arial"/>
              </a:rPr>
              <a:t>The data link layer translates the physical's raw bit stream into packets known as Frames. It adds the header and trailer to the frame. The header which is added to the frame contains the hardware destination and source address.</a:t>
            </a:r>
            <a:endParaRPr/>
          </a:p>
        </p:txBody>
      </p:sp>
      <p:sp>
        <p:nvSpPr>
          <p:cNvPr id="1171" name="Google Shape;1171;p11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172" name="Google Shape;1172;p115"/>
          <p:cNvPicPr preferRelativeResize="0"/>
          <p:nvPr/>
        </p:nvPicPr>
        <p:blipFill rotWithShape="1">
          <a:blip r:embed="rId3">
            <a:alphaModFix/>
          </a:blip>
          <a:srcRect b="0" l="0" r="0" t="0"/>
          <a:stretch/>
        </p:blipFill>
        <p:spPr>
          <a:xfrm>
            <a:off x="8851102" y="677334"/>
            <a:ext cx="3340898" cy="204843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16"/>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178" name="Google Shape;1178;p116"/>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Data Link Layer 2</a:t>
            </a:r>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Functions of the Data-link layer</a:t>
            </a:r>
            <a:endParaRPr/>
          </a:p>
          <a:p>
            <a:pPr indent="0" lvl="0" marL="0" rtl="0" algn="l">
              <a:lnSpc>
                <a:spcPct val="120000"/>
              </a:lnSpc>
              <a:spcBef>
                <a:spcPts val="1000"/>
              </a:spcBef>
              <a:spcAft>
                <a:spcPts val="0"/>
              </a:spcAft>
              <a:buSzPts val="2000"/>
              <a:buNone/>
            </a:pPr>
            <a:r>
              <a:t/>
            </a:r>
            <a:endParaRPr>
              <a:latin typeface="Arial"/>
              <a:ea typeface="Arial"/>
              <a:cs typeface="Arial"/>
              <a:sym typeface="Arial"/>
            </a:endParaRPr>
          </a:p>
          <a:p>
            <a:pPr indent="-228600" lvl="1" marL="685800" rtl="0" algn="l">
              <a:lnSpc>
                <a:spcPct val="120000"/>
              </a:lnSpc>
              <a:spcBef>
                <a:spcPts val="500"/>
              </a:spcBef>
              <a:spcAft>
                <a:spcPts val="0"/>
              </a:spcAft>
              <a:buSzPts val="1800"/>
              <a:buFont typeface="Noto Sans Symbols"/>
              <a:buChar char="⮚"/>
            </a:pPr>
            <a:r>
              <a:rPr b="1" lang="en-US">
                <a:latin typeface="Arial"/>
                <a:ea typeface="Arial"/>
                <a:cs typeface="Arial"/>
                <a:sym typeface="Arial"/>
              </a:rPr>
              <a:t>Physical Addressing: </a:t>
            </a:r>
            <a:r>
              <a:rPr lang="en-US">
                <a:latin typeface="Arial"/>
                <a:ea typeface="Arial"/>
                <a:cs typeface="Arial"/>
                <a:sym typeface="Arial"/>
              </a:rPr>
              <a:t>The Data link layer adds a header to the frame that contains a destination address. The frame is transmitted to the destination address mentioned in the header.</a:t>
            </a:r>
            <a:endParaRPr/>
          </a:p>
        </p:txBody>
      </p:sp>
      <p:sp>
        <p:nvSpPr>
          <p:cNvPr id="1179" name="Google Shape;1179;p11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180" name="Google Shape;1180;p116"/>
          <p:cNvPicPr preferRelativeResize="0"/>
          <p:nvPr/>
        </p:nvPicPr>
        <p:blipFill rotWithShape="1">
          <a:blip r:embed="rId3">
            <a:alphaModFix/>
          </a:blip>
          <a:srcRect b="0" l="0" r="0" t="0"/>
          <a:stretch/>
        </p:blipFill>
        <p:spPr>
          <a:xfrm>
            <a:off x="8675378" y="677333"/>
            <a:ext cx="3516622" cy="2156177"/>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17"/>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186" name="Google Shape;1186;p117"/>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Data Link Layer 2</a:t>
            </a:r>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Functions of the Data-link layer</a:t>
            </a:r>
            <a:endParaRPr>
              <a:latin typeface="Arial"/>
              <a:ea typeface="Arial"/>
              <a:cs typeface="Arial"/>
              <a:sym typeface="Arial"/>
            </a:endParaRPr>
          </a:p>
          <a:p>
            <a:pPr indent="-228600" lvl="1" marL="685800" rtl="0" algn="l">
              <a:lnSpc>
                <a:spcPct val="120000"/>
              </a:lnSpc>
              <a:spcBef>
                <a:spcPts val="500"/>
              </a:spcBef>
              <a:spcAft>
                <a:spcPts val="0"/>
              </a:spcAft>
              <a:buSzPts val="1800"/>
              <a:buFont typeface="Noto Sans Symbols"/>
              <a:buChar char="⮚"/>
            </a:pPr>
            <a:r>
              <a:rPr b="1" lang="en-US">
                <a:latin typeface="Arial"/>
                <a:ea typeface="Arial"/>
                <a:cs typeface="Arial"/>
                <a:sym typeface="Arial"/>
              </a:rPr>
              <a:t>Access Control: </a:t>
            </a:r>
            <a:r>
              <a:rPr lang="en-US">
                <a:latin typeface="Arial"/>
                <a:ea typeface="Arial"/>
                <a:cs typeface="Arial"/>
                <a:sym typeface="Arial"/>
              </a:rPr>
              <a:t>When two or more devices are connected to the same communication channel, then the data link layer protocols are used to determine which device has control over the link at a given time.</a:t>
            </a:r>
            <a:endParaRPr/>
          </a:p>
        </p:txBody>
      </p:sp>
      <p:sp>
        <p:nvSpPr>
          <p:cNvPr id="1187" name="Google Shape;1187;p11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188" name="Google Shape;1188;p117"/>
          <p:cNvPicPr preferRelativeResize="0"/>
          <p:nvPr/>
        </p:nvPicPr>
        <p:blipFill rotWithShape="1">
          <a:blip r:embed="rId3">
            <a:alphaModFix/>
          </a:blip>
          <a:srcRect b="0" l="0" r="0" t="0"/>
          <a:stretch/>
        </p:blipFill>
        <p:spPr>
          <a:xfrm>
            <a:off x="8362381" y="677334"/>
            <a:ext cx="3829619" cy="2348088"/>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18"/>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194" name="Google Shape;1194;p118"/>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Data Link Layer 2</a:t>
            </a:r>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Functions of the Data-link layer</a:t>
            </a:r>
            <a:endParaRPr>
              <a:latin typeface="Arial"/>
              <a:ea typeface="Arial"/>
              <a:cs typeface="Arial"/>
              <a:sym typeface="Arial"/>
            </a:endParaRPr>
          </a:p>
          <a:p>
            <a:pPr indent="-228600" lvl="1" marL="685800" rtl="0" algn="l">
              <a:lnSpc>
                <a:spcPct val="120000"/>
              </a:lnSpc>
              <a:spcBef>
                <a:spcPts val="500"/>
              </a:spcBef>
              <a:spcAft>
                <a:spcPts val="0"/>
              </a:spcAft>
              <a:buSzPts val="1800"/>
              <a:buFont typeface="Noto Sans Symbols"/>
              <a:buChar char="⮚"/>
            </a:pPr>
            <a:r>
              <a:rPr b="1" lang="en-US">
                <a:latin typeface="Arial"/>
                <a:ea typeface="Arial"/>
                <a:cs typeface="Arial"/>
                <a:sym typeface="Arial"/>
              </a:rPr>
              <a:t>Error Control: </a:t>
            </a:r>
            <a:r>
              <a:rPr lang="en-US">
                <a:latin typeface="Arial"/>
                <a:ea typeface="Arial"/>
                <a:cs typeface="Arial"/>
                <a:sym typeface="Arial"/>
              </a:rPr>
              <a:t>Error control is achieved by adding a calculated value CRC (Cyclic Redundancy Check) that is placed to the Data link layer's trailer which is added to the message frame before it is sent to the physical layer. </a:t>
            </a:r>
            <a:endParaRPr>
              <a:latin typeface="Arial"/>
              <a:ea typeface="Arial"/>
              <a:cs typeface="Arial"/>
              <a:sym typeface="Arial"/>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If any error seems to occur, then the receiver sends the acknowledgment for the retransmission of the corrupted frames.</a:t>
            </a:r>
            <a:endParaRPr>
              <a:latin typeface="Arial"/>
              <a:ea typeface="Arial"/>
              <a:cs typeface="Arial"/>
              <a:sym typeface="Arial"/>
            </a:endParaRPr>
          </a:p>
        </p:txBody>
      </p:sp>
      <p:sp>
        <p:nvSpPr>
          <p:cNvPr id="1195" name="Google Shape;1195;p11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196" name="Google Shape;1196;p118"/>
          <p:cNvPicPr preferRelativeResize="0"/>
          <p:nvPr/>
        </p:nvPicPr>
        <p:blipFill rotWithShape="1">
          <a:blip r:embed="rId3">
            <a:alphaModFix/>
          </a:blip>
          <a:srcRect b="0" l="0" r="0" t="0"/>
          <a:stretch/>
        </p:blipFill>
        <p:spPr>
          <a:xfrm>
            <a:off x="8491262" y="677334"/>
            <a:ext cx="3700738" cy="226906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19"/>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202" name="Google Shape;1202;p119"/>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Data Link Layer 2</a:t>
            </a:r>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Functions of the Data-link layer</a:t>
            </a:r>
            <a:endParaRPr/>
          </a:p>
          <a:p>
            <a:pPr indent="-228600" lvl="1" marL="685800" rtl="0" algn="l">
              <a:lnSpc>
                <a:spcPct val="120000"/>
              </a:lnSpc>
              <a:spcBef>
                <a:spcPts val="500"/>
              </a:spcBef>
              <a:spcAft>
                <a:spcPts val="0"/>
              </a:spcAft>
              <a:buSzPts val="1800"/>
              <a:buFont typeface="Noto Sans Symbols"/>
              <a:buChar char="⮚"/>
            </a:pPr>
            <a:r>
              <a:rPr b="1" lang="en-US">
                <a:latin typeface="Arial"/>
                <a:ea typeface="Arial"/>
                <a:cs typeface="Arial"/>
                <a:sym typeface="Arial"/>
              </a:rPr>
              <a:t>Flow Control: </a:t>
            </a:r>
            <a:r>
              <a:rPr lang="en-US">
                <a:latin typeface="Arial"/>
                <a:ea typeface="Arial"/>
                <a:cs typeface="Arial"/>
                <a:sym typeface="Arial"/>
              </a:rPr>
              <a:t>It is the technique through which the constant data rate is maintained on both the sides so that no data get corrupted. </a:t>
            </a:r>
            <a:endParaRPr>
              <a:latin typeface="Arial"/>
              <a:ea typeface="Arial"/>
              <a:cs typeface="Arial"/>
              <a:sym typeface="Arial"/>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It ensures that the transmitting station such as a server with higher processing speed does not exceed the receiving station, with lower processing speed.</a:t>
            </a:r>
            <a:endParaRPr/>
          </a:p>
        </p:txBody>
      </p:sp>
      <p:sp>
        <p:nvSpPr>
          <p:cNvPr id="1203" name="Google Shape;1203;p11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204" name="Google Shape;1204;p119"/>
          <p:cNvPicPr preferRelativeResize="0"/>
          <p:nvPr/>
        </p:nvPicPr>
        <p:blipFill rotWithShape="1">
          <a:blip r:embed="rId3">
            <a:alphaModFix/>
          </a:blip>
          <a:srcRect b="0" l="0" r="0" t="0"/>
          <a:stretch/>
        </p:blipFill>
        <p:spPr>
          <a:xfrm>
            <a:off x="8472850" y="677333"/>
            <a:ext cx="3719150" cy="228035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2"/>
          <p:cNvSpPr txBox="1"/>
          <p:nvPr>
            <p:ph type="title"/>
          </p:nvPr>
        </p:nvSpPr>
        <p:spPr>
          <a:xfrm>
            <a:off x="0" y="0"/>
            <a:ext cx="12192000" cy="1042506"/>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TYPES CONT…</a:t>
            </a:r>
            <a:endParaRPr b="1" sz="4800">
              <a:solidFill>
                <a:schemeClr val="lt1"/>
              </a:solidFill>
              <a:latin typeface="Arial"/>
              <a:ea typeface="Arial"/>
              <a:cs typeface="Arial"/>
              <a:sym typeface="Arial"/>
            </a:endParaRPr>
          </a:p>
        </p:txBody>
      </p:sp>
      <p:sp>
        <p:nvSpPr>
          <p:cNvPr id="302" name="Google Shape;302;p12"/>
          <p:cNvSpPr txBox="1"/>
          <p:nvPr>
            <p:ph idx="1" type="body"/>
          </p:nvPr>
        </p:nvSpPr>
        <p:spPr>
          <a:xfrm>
            <a:off x="0" y="1042505"/>
            <a:ext cx="12192000" cy="5087361"/>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Wide area network</a:t>
            </a:r>
            <a:r>
              <a:rPr lang="en-US">
                <a:latin typeface="Arial"/>
                <a:ea typeface="Arial"/>
                <a:cs typeface="Arial"/>
                <a:sym typeface="Arial"/>
              </a:rPr>
              <a:t>?</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A wide area network (WAN) provides networking capabilities between two different geographical locations locally or worldwide. </a:t>
            </a:r>
            <a:endParaRPr>
              <a:latin typeface="Arial"/>
              <a:ea typeface="Arial"/>
              <a:cs typeface="Arial"/>
              <a:sym typeface="Arial"/>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For example, a WAN is used to connect an organization's head office with branch offices all over the country. </a:t>
            </a:r>
            <a:endParaRPr>
              <a:latin typeface="Arial"/>
              <a:ea typeface="Arial"/>
              <a:cs typeface="Arial"/>
              <a:sym typeface="Arial"/>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A WAN links multiple LANs together to create one super network. As a MAN, you use a virtual private network (VPN) to manage the connection between different LANs.</a:t>
            </a:r>
            <a:endParaRPr/>
          </a:p>
        </p:txBody>
      </p:sp>
      <p:sp>
        <p:nvSpPr>
          <p:cNvPr id="303" name="Google Shape;303;p1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04" name="Google Shape;304;p12"/>
          <p:cNvPicPr preferRelativeResize="0"/>
          <p:nvPr/>
        </p:nvPicPr>
        <p:blipFill rotWithShape="1">
          <a:blip r:embed="rId3">
            <a:alphaModFix/>
          </a:blip>
          <a:srcRect b="0" l="0" r="0" t="0"/>
          <a:stretch/>
        </p:blipFill>
        <p:spPr>
          <a:xfrm>
            <a:off x="11143397" y="0"/>
            <a:ext cx="1048603" cy="104250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20"/>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210" name="Google Shape;1210;p120"/>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Network Layer 3</a:t>
            </a:r>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lang="en-US">
                <a:latin typeface="Arial"/>
                <a:ea typeface="Arial"/>
                <a:cs typeface="Arial"/>
                <a:sym typeface="Arial"/>
              </a:rPr>
              <a:t>The network layer provides the functional and procedural means of transferring packets from one node to another connected in different networks.</a:t>
            </a:r>
            <a:endParaRPr/>
          </a:p>
          <a:p>
            <a:pPr indent="0" lvl="0" marL="0" rtl="0" algn="l">
              <a:lnSpc>
                <a:spcPct val="120000"/>
              </a:lnSpc>
              <a:spcBef>
                <a:spcPts val="1000"/>
              </a:spcBef>
              <a:spcAft>
                <a:spcPts val="0"/>
              </a:spcAft>
              <a:buSzPts val="2000"/>
              <a:buNone/>
            </a:pPr>
            <a:r>
              <a:t/>
            </a:r>
            <a:endParaRPr>
              <a:latin typeface="Arial"/>
              <a:ea typeface="Arial"/>
              <a:cs typeface="Arial"/>
              <a:sym typeface="Arial"/>
            </a:endParaRPr>
          </a:p>
        </p:txBody>
      </p:sp>
      <p:sp>
        <p:nvSpPr>
          <p:cNvPr id="1211" name="Google Shape;1211;p12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212" name="Google Shape;1212;p120"/>
          <p:cNvPicPr preferRelativeResize="0"/>
          <p:nvPr/>
        </p:nvPicPr>
        <p:blipFill rotWithShape="1">
          <a:blip r:embed="rId3">
            <a:alphaModFix/>
          </a:blip>
          <a:srcRect b="0" l="0" r="0" t="0"/>
          <a:stretch/>
        </p:blipFill>
        <p:spPr>
          <a:xfrm>
            <a:off x="8308622" y="699912"/>
            <a:ext cx="3860800" cy="23906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21"/>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218" name="Google Shape;1218;p121"/>
          <p:cNvSpPr txBox="1"/>
          <p:nvPr>
            <p:ph idx="1" type="body"/>
          </p:nvPr>
        </p:nvSpPr>
        <p:spPr>
          <a:xfrm>
            <a:off x="0" y="699913"/>
            <a:ext cx="12192000" cy="5441244"/>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Network Layer 3</a:t>
            </a:r>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It manages device addressing, tracks the location of devices on the network.</a:t>
            </a:r>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It determines the best path to move data from source to the destination based on the network conditions, the priority of service, and other factors.</a:t>
            </a:r>
            <a:endParaRPr>
              <a:latin typeface="Arial"/>
              <a:ea typeface="Arial"/>
              <a:cs typeface="Arial"/>
              <a:sym typeface="Arial"/>
            </a:endParaRPr>
          </a:p>
        </p:txBody>
      </p:sp>
      <p:sp>
        <p:nvSpPr>
          <p:cNvPr id="1219" name="Google Shape;1219;p12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220" name="Google Shape;1220;p121"/>
          <p:cNvPicPr preferRelativeResize="0"/>
          <p:nvPr/>
        </p:nvPicPr>
        <p:blipFill rotWithShape="1">
          <a:blip r:embed="rId3">
            <a:alphaModFix/>
          </a:blip>
          <a:srcRect b="0" l="0" r="0" t="0"/>
          <a:stretch/>
        </p:blipFill>
        <p:spPr>
          <a:xfrm>
            <a:off x="8308622" y="699912"/>
            <a:ext cx="3860800" cy="23906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22"/>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226" name="Google Shape;1226;p122"/>
          <p:cNvSpPr txBox="1"/>
          <p:nvPr>
            <p:ph idx="1" type="body"/>
          </p:nvPr>
        </p:nvSpPr>
        <p:spPr>
          <a:xfrm>
            <a:off x="0" y="699913"/>
            <a:ext cx="12192000" cy="5441244"/>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Network Layer 3</a:t>
            </a:r>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Routers are the layer 3 devices, they are specified in this layer and used to provide the routing services within an internetwork.</a:t>
            </a:r>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The protocols used to route the network traffic are known as Network layer protocols. Examples of protocols are IPv4 and Ipv6.</a:t>
            </a:r>
            <a:endParaRPr>
              <a:latin typeface="Arial"/>
              <a:ea typeface="Arial"/>
              <a:cs typeface="Arial"/>
              <a:sym typeface="Arial"/>
            </a:endParaRPr>
          </a:p>
        </p:txBody>
      </p:sp>
      <p:sp>
        <p:nvSpPr>
          <p:cNvPr id="1227" name="Google Shape;1227;p12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228" name="Google Shape;1228;p122"/>
          <p:cNvPicPr preferRelativeResize="0"/>
          <p:nvPr/>
        </p:nvPicPr>
        <p:blipFill rotWithShape="1">
          <a:blip r:embed="rId3">
            <a:alphaModFix/>
          </a:blip>
          <a:srcRect b="0" l="0" r="0" t="0"/>
          <a:stretch/>
        </p:blipFill>
        <p:spPr>
          <a:xfrm>
            <a:off x="8308622" y="699912"/>
            <a:ext cx="3860800" cy="23906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23"/>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234" name="Google Shape;1234;p123"/>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Network Layer 3</a:t>
            </a:r>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Functions of Network Layer:</a:t>
            </a:r>
            <a:endParaRPr/>
          </a:p>
          <a:p>
            <a:pPr indent="-228600" lvl="1" marL="685800" rtl="0" algn="l">
              <a:lnSpc>
                <a:spcPct val="120000"/>
              </a:lnSpc>
              <a:spcBef>
                <a:spcPts val="500"/>
              </a:spcBef>
              <a:spcAft>
                <a:spcPts val="0"/>
              </a:spcAft>
              <a:buSzPts val="1800"/>
              <a:buFont typeface="Noto Sans Symbols"/>
              <a:buChar char="⮚"/>
            </a:pPr>
            <a:r>
              <a:rPr b="1" lang="en-US">
                <a:latin typeface="Arial"/>
                <a:ea typeface="Arial"/>
                <a:cs typeface="Arial"/>
                <a:sym typeface="Arial"/>
              </a:rPr>
              <a:t>Internetworking: </a:t>
            </a:r>
            <a:r>
              <a:rPr lang="en-US">
                <a:latin typeface="Arial"/>
                <a:ea typeface="Arial"/>
                <a:cs typeface="Arial"/>
                <a:sym typeface="Arial"/>
              </a:rPr>
              <a:t>An internetworking is the main responsibility of the network layer. It provides a logical connection between different devices.</a:t>
            </a:r>
            <a:endParaRPr/>
          </a:p>
          <a:p>
            <a:pPr indent="-228600" lvl="1" marL="685800" rtl="0" algn="l">
              <a:lnSpc>
                <a:spcPct val="120000"/>
              </a:lnSpc>
              <a:spcBef>
                <a:spcPts val="500"/>
              </a:spcBef>
              <a:spcAft>
                <a:spcPts val="0"/>
              </a:spcAft>
              <a:buSzPts val="1800"/>
              <a:buFont typeface="Noto Sans Symbols"/>
              <a:buChar char="⮚"/>
            </a:pPr>
            <a:r>
              <a:rPr b="1" lang="en-US">
                <a:latin typeface="Arial"/>
                <a:ea typeface="Arial"/>
                <a:cs typeface="Arial"/>
                <a:sym typeface="Arial"/>
              </a:rPr>
              <a:t>Addressing: </a:t>
            </a:r>
            <a:r>
              <a:rPr lang="en-US">
                <a:latin typeface="Arial"/>
                <a:ea typeface="Arial"/>
                <a:cs typeface="Arial"/>
                <a:sym typeface="Arial"/>
              </a:rPr>
              <a:t>A Network layer adds the source and destination address to the header of the frame. Addressing is used to identify the device on the internet.</a:t>
            </a:r>
            <a:endParaRPr>
              <a:latin typeface="Arial"/>
              <a:ea typeface="Arial"/>
              <a:cs typeface="Arial"/>
              <a:sym typeface="Arial"/>
            </a:endParaRPr>
          </a:p>
        </p:txBody>
      </p:sp>
      <p:sp>
        <p:nvSpPr>
          <p:cNvPr id="1235" name="Google Shape;1235;p12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236" name="Google Shape;1236;p123"/>
          <p:cNvPicPr preferRelativeResize="0"/>
          <p:nvPr/>
        </p:nvPicPr>
        <p:blipFill rotWithShape="1">
          <a:blip r:embed="rId3">
            <a:alphaModFix/>
          </a:blip>
          <a:srcRect b="0" l="0" r="0" t="0"/>
          <a:stretch/>
        </p:blipFill>
        <p:spPr>
          <a:xfrm>
            <a:off x="8085662" y="699912"/>
            <a:ext cx="4083761" cy="252871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24"/>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242" name="Google Shape;1242;p124"/>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Network Layer 3</a:t>
            </a:r>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Functions of Network Layer:</a:t>
            </a:r>
            <a:endParaRPr/>
          </a:p>
          <a:p>
            <a:pPr indent="-228600" lvl="1" marL="685800" rtl="0" algn="l">
              <a:lnSpc>
                <a:spcPct val="120000"/>
              </a:lnSpc>
              <a:spcBef>
                <a:spcPts val="500"/>
              </a:spcBef>
              <a:spcAft>
                <a:spcPts val="0"/>
              </a:spcAft>
              <a:buSzPts val="1800"/>
              <a:buFont typeface="Noto Sans Symbols"/>
              <a:buChar char="⮚"/>
            </a:pPr>
            <a:r>
              <a:rPr b="1" lang="en-US">
                <a:latin typeface="Arial"/>
                <a:ea typeface="Arial"/>
                <a:cs typeface="Arial"/>
                <a:sym typeface="Arial"/>
              </a:rPr>
              <a:t>Routing: </a:t>
            </a:r>
            <a:r>
              <a:rPr lang="en-US">
                <a:latin typeface="Arial"/>
                <a:ea typeface="Arial"/>
                <a:cs typeface="Arial"/>
                <a:sym typeface="Arial"/>
              </a:rPr>
              <a:t>Routing is the major component of the network layer, and it determines the best optimal path out of the multiple paths from source to the destination.</a:t>
            </a:r>
            <a:endParaRPr/>
          </a:p>
          <a:p>
            <a:pPr indent="-228600" lvl="1" marL="685800" rtl="0" algn="l">
              <a:lnSpc>
                <a:spcPct val="120000"/>
              </a:lnSpc>
              <a:spcBef>
                <a:spcPts val="500"/>
              </a:spcBef>
              <a:spcAft>
                <a:spcPts val="0"/>
              </a:spcAft>
              <a:buSzPts val="1800"/>
              <a:buFont typeface="Noto Sans Symbols"/>
              <a:buChar char="⮚"/>
            </a:pPr>
            <a:r>
              <a:rPr b="1" lang="en-US">
                <a:latin typeface="Arial"/>
                <a:ea typeface="Arial"/>
                <a:cs typeface="Arial"/>
                <a:sym typeface="Arial"/>
              </a:rPr>
              <a:t>Packetizing: </a:t>
            </a:r>
            <a:r>
              <a:rPr lang="en-US">
                <a:latin typeface="Arial"/>
                <a:ea typeface="Arial"/>
                <a:cs typeface="Arial"/>
                <a:sym typeface="Arial"/>
              </a:rPr>
              <a:t>A Network Layer receives the packets from the upper layer and converts them into packets. This process is known as Packetizing. It is achieved by internet protocol (IP).</a:t>
            </a:r>
            <a:endParaRPr/>
          </a:p>
        </p:txBody>
      </p:sp>
      <p:sp>
        <p:nvSpPr>
          <p:cNvPr id="1243" name="Google Shape;1243;p12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244" name="Google Shape;1244;p124"/>
          <p:cNvPicPr preferRelativeResize="0"/>
          <p:nvPr/>
        </p:nvPicPr>
        <p:blipFill rotWithShape="1">
          <a:blip r:embed="rId3">
            <a:alphaModFix/>
          </a:blip>
          <a:srcRect b="0" l="0" r="0" t="0"/>
          <a:stretch/>
        </p:blipFill>
        <p:spPr>
          <a:xfrm>
            <a:off x="8085662" y="699912"/>
            <a:ext cx="4083761" cy="252871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25"/>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250" name="Google Shape;1250;p125"/>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Transport Layer 4</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lang="en-US">
                <a:latin typeface="Arial"/>
                <a:ea typeface="Arial"/>
                <a:cs typeface="Arial"/>
                <a:sym typeface="Arial"/>
              </a:rPr>
              <a:t>It is responsible for the delivery of the entire message from source-to-destination (end-to-end) is the responsibility of this layer. Data is known as Segments in this layer.</a:t>
            </a:r>
            <a:endParaRPr/>
          </a:p>
        </p:txBody>
      </p:sp>
      <p:sp>
        <p:nvSpPr>
          <p:cNvPr id="1251" name="Google Shape;1251;p12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252" name="Google Shape;1252;p125"/>
          <p:cNvPicPr preferRelativeResize="0"/>
          <p:nvPr/>
        </p:nvPicPr>
        <p:blipFill rotWithShape="1">
          <a:blip r:embed="rId3">
            <a:alphaModFix/>
          </a:blip>
          <a:srcRect b="0" l="0" r="0" t="0"/>
          <a:stretch/>
        </p:blipFill>
        <p:spPr>
          <a:xfrm>
            <a:off x="8037688" y="677334"/>
            <a:ext cx="4154311" cy="2426917"/>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26"/>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258" name="Google Shape;1258;p126"/>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Transport Layer 4</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lang="en-US">
                <a:latin typeface="Arial"/>
                <a:ea typeface="Arial"/>
                <a:cs typeface="Arial"/>
                <a:sym typeface="Arial"/>
              </a:rPr>
              <a:t>The two protocols used in this layer are:</a:t>
            </a:r>
            <a:endParaRPr>
              <a:latin typeface="Arial"/>
              <a:ea typeface="Arial"/>
              <a:cs typeface="Arial"/>
              <a:sym typeface="Arial"/>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Transmission Control Protocol (TCP)</a:t>
            </a:r>
            <a:endParaRPr>
              <a:latin typeface="Arial"/>
              <a:ea typeface="Arial"/>
              <a:cs typeface="Arial"/>
              <a:sym typeface="Arial"/>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User Datagram Protocol (UDP)</a:t>
            </a:r>
            <a:endParaRPr/>
          </a:p>
        </p:txBody>
      </p:sp>
      <p:sp>
        <p:nvSpPr>
          <p:cNvPr id="1259" name="Google Shape;1259;p12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260" name="Google Shape;1260;p126"/>
          <p:cNvPicPr preferRelativeResize="0"/>
          <p:nvPr/>
        </p:nvPicPr>
        <p:blipFill rotWithShape="1">
          <a:blip r:embed="rId3">
            <a:alphaModFix/>
          </a:blip>
          <a:srcRect b="0" l="0" r="0" t="0"/>
          <a:stretch/>
        </p:blipFill>
        <p:spPr>
          <a:xfrm>
            <a:off x="8037688" y="677334"/>
            <a:ext cx="4154311" cy="2426917"/>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27"/>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266" name="Google Shape;1266;p127"/>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Transport Layer 4</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lang="en-US">
                <a:latin typeface="Arial"/>
                <a:ea typeface="Arial"/>
                <a:cs typeface="Arial"/>
                <a:sym typeface="Arial"/>
              </a:rPr>
              <a:t>The two protocols used in this layer are:</a:t>
            </a:r>
            <a:endParaRPr/>
          </a:p>
          <a:p>
            <a:pPr indent="0" lvl="0" marL="0" rtl="0" algn="l">
              <a:lnSpc>
                <a:spcPct val="120000"/>
              </a:lnSpc>
              <a:spcBef>
                <a:spcPts val="1000"/>
              </a:spcBef>
              <a:spcAft>
                <a:spcPts val="0"/>
              </a:spcAft>
              <a:buSzPts val="2000"/>
              <a:buNone/>
            </a:pPr>
            <a:r>
              <a:t/>
            </a:r>
            <a:endParaRPr>
              <a:latin typeface="Arial"/>
              <a:ea typeface="Arial"/>
              <a:cs typeface="Arial"/>
              <a:sym typeface="Arial"/>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Transmission Control Protocol (CONNECTION BASED)</a:t>
            </a:r>
            <a:endParaRPr b="1">
              <a:latin typeface="Arial"/>
              <a:ea typeface="Arial"/>
              <a:cs typeface="Arial"/>
              <a:sym typeface="Arial"/>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It is a standard protocol that allows the systems to communicate over the internet.</a:t>
            </a:r>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It establishes and maintains a connection between hosts.</a:t>
            </a:r>
            <a:endParaRPr>
              <a:latin typeface="Arial"/>
              <a:ea typeface="Arial"/>
              <a:cs typeface="Arial"/>
              <a:sym typeface="Arial"/>
            </a:endParaRPr>
          </a:p>
        </p:txBody>
      </p:sp>
      <p:sp>
        <p:nvSpPr>
          <p:cNvPr id="1267" name="Google Shape;1267;p12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268" name="Google Shape;1268;p127"/>
          <p:cNvPicPr preferRelativeResize="0"/>
          <p:nvPr/>
        </p:nvPicPr>
        <p:blipFill rotWithShape="1">
          <a:blip r:embed="rId3">
            <a:alphaModFix/>
          </a:blip>
          <a:srcRect b="0" l="0" r="0" t="0"/>
          <a:stretch/>
        </p:blipFill>
        <p:spPr>
          <a:xfrm>
            <a:off x="8037688" y="677334"/>
            <a:ext cx="4154311" cy="2426917"/>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28"/>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274" name="Google Shape;1274;p128"/>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Transport Layer 4</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lang="en-US">
                <a:latin typeface="Arial"/>
                <a:ea typeface="Arial"/>
                <a:cs typeface="Arial"/>
                <a:sym typeface="Arial"/>
              </a:rPr>
              <a:t>The two protocols used in this layer are:</a:t>
            </a:r>
            <a:endParaRPr/>
          </a:p>
          <a:p>
            <a:pPr indent="0" lvl="0" marL="0" rtl="0" algn="l">
              <a:lnSpc>
                <a:spcPct val="120000"/>
              </a:lnSpc>
              <a:spcBef>
                <a:spcPts val="1000"/>
              </a:spcBef>
              <a:spcAft>
                <a:spcPts val="0"/>
              </a:spcAft>
              <a:buSzPts val="2000"/>
              <a:buNone/>
            </a:pPr>
            <a:r>
              <a:t/>
            </a:r>
            <a:endParaRPr>
              <a:latin typeface="Arial"/>
              <a:ea typeface="Arial"/>
              <a:cs typeface="Arial"/>
              <a:sym typeface="Arial"/>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User Datagram Protocol (CONNECTIONLESS)</a:t>
            </a:r>
            <a:endParaRPr b="1">
              <a:latin typeface="Arial"/>
              <a:ea typeface="Arial"/>
              <a:cs typeface="Arial"/>
              <a:sym typeface="Arial"/>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It is an unreliable transport protocol as in this case receiver does not send any acknowledgment when the packet is received, the sender does not wait for any acknowledgment.</a:t>
            </a:r>
            <a:endParaRPr>
              <a:latin typeface="Arial"/>
              <a:ea typeface="Arial"/>
              <a:cs typeface="Arial"/>
              <a:sym typeface="Arial"/>
            </a:endParaRPr>
          </a:p>
        </p:txBody>
      </p:sp>
      <p:sp>
        <p:nvSpPr>
          <p:cNvPr id="1275" name="Google Shape;1275;p12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276" name="Google Shape;1276;p128"/>
          <p:cNvPicPr preferRelativeResize="0"/>
          <p:nvPr/>
        </p:nvPicPr>
        <p:blipFill rotWithShape="1">
          <a:blip r:embed="rId3">
            <a:alphaModFix/>
          </a:blip>
          <a:srcRect b="0" l="0" r="0" t="0"/>
          <a:stretch/>
        </p:blipFill>
        <p:spPr>
          <a:xfrm>
            <a:off x="8037688" y="677334"/>
            <a:ext cx="4154311" cy="2426917"/>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29"/>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282" name="Google Shape;1282;p129"/>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Transport Layer 4</a:t>
            </a:r>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Functions of Transport Layer:</a:t>
            </a:r>
            <a:endParaRPr/>
          </a:p>
          <a:p>
            <a:pPr indent="-228600" lvl="1" marL="685800" rtl="0" algn="l">
              <a:lnSpc>
                <a:spcPct val="120000"/>
              </a:lnSpc>
              <a:spcBef>
                <a:spcPts val="500"/>
              </a:spcBef>
              <a:spcAft>
                <a:spcPts val="0"/>
              </a:spcAft>
              <a:buSzPts val="1800"/>
              <a:buFont typeface="Noto Sans Symbols"/>
              <a:buChar char="⮚"/>
            </a:pPr>
            <a:r>
              <a:rPr b="1" lang="en-US">
                <a:latin typeface="Arial"/>
                <a:ea typeface="Arial"/>
                <a:cs typeface="Arial"/>
                <a:sym typeface="Arial"/>
              </a:rPr>
              <a:t>Service-point addressing: </a:t>
            </a:r>
            <a:r>
              <a:rPr lang="en-US">
                <a:latin typeface="Arial"/>
                <a:ea typeface="Arial"/>
                <a:cs typeface="Arial"/>
                <a:sym typeface="Arial"/>
              </a:rPr>
              <a:t>The transport layer adds the header that contains the address known as a service-point address or port address. The responsibility of the network layer is to transmit the data from one computer to another computer and to transmit the message to the correct process.</a:t>
            </a:r>
            <a:endParaRPr>
              <a:latin typeface="Arial"/>
              <a:ea typeface="Arial"/>
              <a:cs typeface="Arial"/>
              <a:sym typeface="Arial"/>
            </a:endParaRPr>
          </a:p>
        </p:txBody>
      </p:sp>
      <p:sp>
        <p:nvSpPr>
          <p:cNvPr id="1283" name="Google Shape;1283;p12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284" name="Google Shape;1284;p129"/>
          <p:cNvPicPr preferRelativeResize="0"/>
          <p:nvPr/>
        </p:nvPicPr>
        <p:blipFill rotWithShape="1">
          <a:blip r:embed="rId3">
            <a:alphaModFix/>
          </a:blip>
          <a:srcRect b="0" l="0" r="0" t="0"/>
          <a:stretch/>
        </p:blipFill>
        <p:spPr>
          <a:xfrm>
            <a:off x="8037688" y="677334"/>
            <a:ext cx="4154311" cy="24269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3"/>
          <p:cNvSpPr txBox="1"/>
          <p:nvPr>
            <p:ph type="title"/>
          </p:nvPr>
        </p:nvSpPr>
        <p:spPr>
          <a:xfrm>
            <a:off x="0" y="0"/>
            <a:ext cx="12192000" cy="1042506"/>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TYPES CONT…</a:t>
            </a:r>
            <a:endParaRPr b="1" sz="4800">
              <a:solidFill>
                <a:schemeClr val="lt1"/>
              </a:solidFill>
              <a:latin typeface="Arial"/>
              <a:ea typeface="Arial"/>
              <a:cs typeface="Arial"/>
              <a:sym typeface="Arial"/>
            </a:endParaRPr>
          </a:p>
        </p:txBody>
      </p:sp>
      <p:sp>
        <p:nvSpPr>
          <p:cNvPr id="310" name="Google Shape;310;p13"/>
          <p:cNvSpPr txBox="1"/>
          <p:nvPr>
            <p:ph idx="1" type="body"/>
          </p:nvPr>
        </p:nvSpPr>
        <p:spPr>
          <a:xfrm>
            <a:off x="0" y="1042506"/>
            <a:ext cx="12192000" cy="854028"/>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Differences between LAN and WAN networks</a:t>
            </a:r>
            <a:endParaRPr/>
          </a:p>
          <a:p>
            <a:pPr indent="0" lvl="0" marL="0" rtl="0" algn="just">
              <a:lnSpc>
                <a:spcPct val="120000"/>
              </a:lnSpc>
              <a:spcBef>
                <a:spcPts val="1000"/>
              </a:spcBef>
              <a:spcAft>
                <a:spcPts val="0"/>
              </a:spcAft>
              <a:buSzPts val="2000"/>
              <a:buNone/>
            </a:pPr>
            <a:r>
              <a:t/>
            </a:r>
            <a:endParaRPr>
              <a:latin typeface="Arial"/>
              <a:ea typeface="Arial"/>
              <a:cs typeface="Arial"/>
              <a:sym typeface="Arial"/>
            </a:endParaRPr>
          </a:p>
        </p:txBody>
      </p:sp>
      <p:sp>
        <p:nvSpPr>
          <p:cNvPr id="311" name="Google Shape;311;p1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12" name="Google Shape;312;p13"/>
          <p:cNvPicPr preferRelativeResize="0"/>
          <p:nvPr/>
        </p:nvPicPr>
        <p:blipFill rotWithShape="1">
          <a:blip r:embed="rId3">
            <a:alphaModFix/>
          </a:blip>
          <a:srcRect b="0" l="0" r="0" t="0"/>
          <a:stretch/>
        </p:blipFill>
        <p:spPr>
          <a:xfrm>
            <a:off x="11143397" y="0"/>
            <a:ext cx="1048603" cy="1042506"/>
          </a:xfrm>
          <a:prstGeom prst="rect">
            <a:avLst/>
          </a:prstGeom>
          <a:noFill/>
          <a:ln>
            <a:noFill/>
          </a:ln>
        </p:spPr>
      </p:pic>
      <p:graphicFrame>
        <p:nvGraphicFramePr>
          <p:cNvPr id="313" name="Google Shape;313;p13"/>
          <p:cNvGraphicFramePr/>
          <p:nvPr/>
        </p:nvGraphicFramePr>
        <p:xfrm>
          <a:off x="0" y="2540007"/>
          <a:ext cx="3000000" cy="3000000"/>
        </p:xfrm>
        <a:graphic>
          <a:graphicData uri="http://schemas.openxmlformats.org/drawingml/2006/table">
            <a:tbl>
              <a:tblPr bandRow="1" firstRow="1">
                <a:gradFill>
                  <a:gsLst>
                    <a:gs pos="0">
                      <a:srgbClr val="E9CED1"/>
                    </a:gs>
                    <a:gs pos="100000">
                      <a:srgbClr val="CD7D87">
                        <a:alpha val="91764"/>
                      </a:srgbClr>
                    </a:gs>
                  </a:gsLst>
                  <a:lin ang="5400000" scaled="0"/>
                </a:gradFill>
                <a:tableStyleId>{5F139CE9-D53C-4C17-A61A-42480BDF0910}</a:tableStyleId>
              </a:tblPr>
              <a:tblGrid>
                <a:gridCol w="6096000"/>
                <a:gridCol w="6096000"/>
              </a:tblGrid>
              <a:tr h="503500">
                <a:tc>
                  <a:txBody>
                    <a:bodyPr/>
                    <a:lstStyle/>
                    <a:p>
                      <a:pPr indent="0" lvl="0" marL="0" marR="0" rtl="0" algn="l">
                        <a:spcBef>
                          <a:spcPts val="0"/>
                        </a:spcBef>
                        <a:spcAft>
                          <a:spcPts val="0"/>
                        </a:spcAft>
                        <a:buNone/>
                      </a:pPr>
                      <a:r>
                        <a:rPr lang="en-US" sz="1800" u="none" cap="none" strike="noStrike"/>
                        <a:t>LAN</a:t>
                      </a:r>
                      <a:endParaRPr/>
                    </a:p>
                  </a:txBody>
                  <a:tcPr marT="45725" marB="45725" marR="91450" marL="91450"/>
                </a:tc>
                <a:tc>
                  <a:txBody>
                    <a:bodyPr/>
                    <a:lstStyle/>
                    <a:p>
                      <a:pPr indent="0" lvl="0" marL="0" marR="0" rtl="0" algn="l">
                        <a:spcBef>
                          <a:spcPts val="0"/>
                        </a:spcBef>
                        <a:spcAft>
                          <a:spcPts val="0"/>
                        </a:spcAft>
                        <a:buNone/>
                      </a:pPr>
                      <a:r>
                        <a:rPr lang="en-US" sz="1800" u="none" cap="none" strike="noStrike"/>
                        <a:t>WAN</a:t>
                      </a:r>
                      <a:endParaRPr/>
                    </a:p>
                  </a:txBody>
                  <a:tcPr marT="45725" marB="45725" marR="91450" marL="91450"/>
                </a:tc>
              </a:tr>
              <a:tr h="808150">
                <a:tc>
                  <a:txBody>
                    <a:bodyPr/>
                    <a:lstStyle/>
                    <a:p>
                      <a:pPr indent="0" lvl="0" marL="0" marR="0" rtl="0" algn="l">
                        <a:spcBef>
                          <a:spcPts val="0"/>
                        </a:spcBef>
                        <a:spcAft>
                          <a:spcPts val="0"/>
                        </a:spcAft>
                        <a:buNone/>
                      </a:pPr>
                      <a:r>
                        <a:rPr lang="en-US" sz="1800" u="none" cap="none" strike="noStrike"/>
                        <a:t>A LAN is a privately operated network typically contained in a single building.</a:t>
                      </a:r>
                      <a:endParaRPr/>
                    </a:p>
                  </a:txBody>
                  <a:tcPr marT="45725" marB="45725" marR="91450" marL="91450"/>
                </a:tc>
                <a:tc>
                  <a:txBody>
                    <a:bodyPr/>
                    <a:lstStyle/>
                    <a:p>
                      <a:pPr indent="0" lvl="0" marL="0" marR="0" rtl="0" algn="l">
                        <a:spcBef>
                          <a:spcPts val="0"/>
                        </a:spcBef>
                        <a:spcAft>
                          <a:spcPts val="0"/>
                        </a:spcAft>
                        <a:buNone/>
                      </a:pPr>
                      <a:r>
                        <a:rPr lang="en-US" sz="1800" u="none" cap="none" strike="noStrike"/>
                        <a:t>A WAN is used to connected geographically separate offices to each other. Multiple organizations might operate WANs.</a:t>
                      </a:r>
                      <a:endParaRPr/>
                    </a:p>
                  </a:txBody>
                  <a:tcPr marT="45725" marB="45725" marR="91450" marL="91450"/>
                </a:tc>
              </a:tr>
              <a:tr h="649625">
                <a:tc>
                  <a:txBody>
                    <a:bodyPr/>
                    <a:lstStyle/>
                    <a:p>
                      <a:pPr indent="0" lvl="0" marL="0" marR="0" rtl="0" algn="l">
                        <a:spcBef>
                          <a:spcPts val="0"/>
                        </a:spcBef>
                        <a:spcAft>
                          <a:spcPts val="0"/>
                        </a:spcAft>
                        <a:buNone/>
                      </a:pPr>
                      <a:r>
                        <a:rPr lang="en-US" sz="1800" u="none" cap="none" strike="noStrike"/>
                        <a:t>A LAN operates at speeds of 10 Gbps or higher.</a:t>
                      </a:r>
                      <a:endParaRPr/>
                    </a:p>
                  </a:txBody>
                  <a:tcPr marT="45725" marB="45725" marR="91450" marL="91450"/>
                </a:tc>
                <a:tc>
                  <a:txBody>
                    <a:bodyPr/>
                    <a:lstStyle/>
                    <a:p>
                      <a:pPr indent="0" lvl="0" marL="0" marR="0" rtl="0" algn="l">
                        <a:spcBef>
                          <a:spcPts val="0"/>
                        </a:spcBef>
                        <a:spcAft>
                          <a:spcPts val="0"/>
                        </a:spcAft>
                        <a:buNone/>
                      </a:pPr>
                      <a:r>
                        <a:rPr lang="en-US" sz="1800" u="none" cap="none" strike="noStrike"/>
                        <a:t>A WAN typically operates at speeds of less than 1 Gbps.</a:t>
                      </a:r>
                      <a:endParaRPr/>
                    </a:p>
                  </a:txBody>
                  <a:tcPr marT="45725" marB="45725" marR="91450" marL="91450"/>
                </a:tc>
              </a:tr>
              <a:tr h="566825">
                <a:tc>
                  <a:txBody>
                    <a:bodyPr/>
                    <a:lstStyle/>
                    <a:p>
                      <a:pPr indent="0" lvl="0" marL="0" marR="0" rtl="0" algn="l">
                        <a:spcBef>
                          <a:spcPts val="0"/>
                        </a:spcBef>
                        <a:spcAft>
                          <a:spcPts val="0"/>
                        </a:spcAft>
                        <a:buNone/>
                      </a:pPr>
                      <a:r>
                        <a:rPr lang="en-US" sz="1800" u="none" cap="none" strike="noStrike"/>
                        <a:t>A LAN is less congested compared to other network types.</a:t>
                      </a:r>
                      <a:endParaRPr/>
                    </a:p>
                  </a:txBody>
                  <a:tcPr marT="45725" marB="45725" marR="91450" marL="91450"/>
                </a:tc>
                <a:tc>
                  <a:txBody>
                    <a:bodyPr/>
                    <a:lstStyle/>
                    <a:p>
                      <a:pPr indent="0" lvl="0" marL="0" marR="0" rtl="0" algn="l">
                        <a:spcBef>
                          <a:spcPts val="0"/>
                        </a:spcBef>
                        <a:spcAft>
                          <a:spcPts val="0"/>
                        </a:spcAft>
                        <a:buNone/>
                      </a:pPr>
                      <a:r>
                        <a:rPr lang="en-US" sz="1800" u="none" cap="none" strike="noStrike"/>
                        <a:t>A WAN is more congested compared to other network types.</a:t>
                      </a:r>
                      <a:endParaRPr/>
                    </a:p>
                  </a:txBody>
                  <a:tcPr marT="45725" marB="45725" marR="91450" marL="91450"/>
                </a:tc>
              </a:tr>
              <a:tr h="881125">
                <a:tc>
                  <a:txBody>
                    <a:bodyPr/>
                    <a:lstStyle/>
                    <a:p>
                      <a:pPr indent="0" lvl="0" marL="0" marR="0" rtl="0" algn="l">
                        <a:spcBef>
                          <a:spcPts val="0"/>
                        </a:spcBef>
                        <a:spcAft>
                          <a:spcPts val="0"/>
                        </a:spcAft>
                        <a:buNone/>
                      </a:pPr>
                      <a:r>
                        <a:rPr lang="en-US" sz="1800" u="none" cap="none" strike="noStrike"/>
                        <a:t>A LAN can be managed and administrated in-house.</a:t>
                      </a:r>
                      <a:endParaRPr/>
                    </a:p>
                  </a:txBody>
                  <a:tcPr marT="45725" marB="45725" marR="91450" marL="91450"/>
                </a:tc>
                <a:tc>
                  <a:txBody>
                    <a:bodyPr/>
                    <a:lstStyle/>
                    <a:p>
                      <a:pPr indent="0" lvl="0" marL="0" marR="0" rtl="0" algn="l">
                        <a:spcBef>
                          <a:spcPts val="0"/>
                        </a:spcBef>
                        <a:spcAft>
                          <a:spcPts val="0"/>
                        </a:spcAft>
                        <a:buNone/>
                      </a:pPr>
                      <a:r>
                        <a:rPr lang="en-US" sz="1800" u="none" cap="none" strike="noStrike"/>
                        <a:t>A WAN typically requires the use of a third party to configure and set up, which increases cost.</a:t>
                      </a:r>
                      <a:endParaRPr/>
                    </a:p>
                  </a:txBody>
                  <a:tcPr marT="45725" marB="45725" marR="91450" marL="91450"/>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30"/>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290" name="Google Shape;1290;p130"/>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Transport Layer 4</a:t>
            </a:r>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Functions of Transport Layer:</a:t>
            </a:r>
            <a:endParaRPr/>
          </a:p>
          <a:p>
            <a:pPr indent="-228600" lvl="1" marL="685800" rtl="0" algn="l">
              <a:lnSpc>
                <a:spcPct val="120000"/>
              </a:lnSpc>
              <a:spcBef>
                <a:spcPts val="500"/>
              </a:spcBef>
              <a:spcAft>
                <a:spcPts val="0"/>
              </a:spcAft>
              <a:buSzPts val="1800"/>
              <a:buFont typeface="Noto Sans Symbols"/>
              <a:buChar char="⮚"/>
            </a:pPr>
            <a:r>
              <a:rPr b="1" lang="en-US">
                <a:latin typeface="Arial"/>
                <a:ea typeface="Arial"/>
                <a:cs typeface="Arial"/>
                <a:sym typeface="Arial"/>
              </a:rPr>
              <a:t>Segmentation and reassembly: </a:t>
            </a:r>
            <a:r>
              <a:rPr lang="en-US">
                <a:latin typeface="Arial"/>
                <a:ea typeface="Arial"/>
                <a:cs typeface="Arial"/>
                <a:sym typeface="Arial"/>
              </a:rPr>
              <a:t>When the transport layer receives the message from the upper layer, it divides the message into multiple segments, and each segment is assigned with a sequence number that uniquely identifies each segment. </a:t>
            </a:r>
            <a:endParaRPr>
              <a:latin typeface="Arial"/>
              <a:ea typeface="Arial"/>
              <a:cs typeface="Arial"/>
              <a:sym typeface="Arial"/>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When the message has arrived at the destination, then the transport layer reassembles the message based on their sequence numbers.</a:t>
            </a:r>
            <a:endParaRPr>
              <a:latin typeface="Arial"/>
              <a:ea typeface="Arial"/>
              <a:cs typeface="Arial"/>
              <a:sym typeface="Arial"/>
            </a:endParaRPr>
          </a:p>
        </p:txBody>
      </p:sp>
      <p:sp>
        <p:nvSpPr>
          <p:cNvPr id="1291" name="Google Shape;1291;p13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292" name="Google Shape;1292;p130"/>
          <p:cNvPicPr preferRelativeResize="0"/>
          <p:nvPr/>
        </p:nvPicPr>
        <p:blipFill rotWithShape="1">
          <a:blip r:embed="rId3">
            <a:alphaModFix/>
          </a:blip>
          <a:srcRect b="0" l="0" r="0" t="0"/>
          <a:stretch/>
        </p:blipFill>
        <p:spPr>
          <a:xfrm>
            <a:off x="8037688" y="677334"/>
            <a:ext cx="4154311" cy="2426917"/>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31"/>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298" name="Google Shape;1298;p131"/>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Transport Layer 4</a:t>
            </a:r>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Functions of Transport Layer:</a:t>
            </a:r>
            <a:endParaRPr b="1">
              <a:latin typeface="Arial"/>
              <a:ea typeface="Arial"/>
              <a:cs typeface="Arial"/>
              <a:sym typeface="Arial"/>
            </a:endParaRPr>
          </a:p>
          <a:p>
            <a:pPr indent="-228600" lvl="1" marL="685800" rtl="0" algn="l">
              <a:lnSpc>
                <a:spcPct val="120000"/>
              </a:lnSpc>
              <a:spcBef>
                <a:spcPts val="500"/>
              </a:spcBef>
              <a:spcAft>
                <a:spcPts val="0"/>
              </a:spcAft>
              <a:buSzPts val="1800"/>
              <a:buFont typeface="Noto Sans Symbols"/>
              <a:buChar char="⮚"/>
            </a:pPr>
            <a:r>
              <a:rPr b="1" lang="en-US">
                <a:latin typeface="Arial"/>
                <a:ea typeface="Arial"/>
                <a:cs typeface="Arial"/>
                <a:sym typeface="Arial"/>
              </a:rPr>
              <a:t>Connection control: </a:t>
            </a:r>
            <a:r>
              <a:rPr lang="en-US">
                <a:latin typeface="Arial"/>
                <a:ea typeface="Arial"/>
                <a:cs typeface="Arial"/>
                <a:sym typeface="Arial"/>
              </a:rPr>
              <a:t>Transport layer provides two services Connection-oriented service and connectionless service. </a:t>
            </a:r>
            <a:endParaRPr>
              <a:latin typeface="Arial"/>
              <a:ea typeface="Arial"/>
              <a:cs typeface="Arial"/>
              <a:sym typeface="Arial"/>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A connectionless service treats each segment as an individual packet, and they all travel in different routes to reach the destination. </a:t>
            </a:r>
            <a:endParaRPr>
              <a:latin typeface="Arial"/>
              <a:ea typeface="Arial"/>
              <a:cs typeface="Arial"/>
              <a:sym typeface="Arial"/>
            </a:endParaRPr>
          </a:p>
          <a:p>
            <a:pPr indent="-228600" lvl="1" marL="685800" rtl="0" algn="l">
              <a:lnSpc>
                <a:spcPct val="120000"/>
              </a:lnSpc>
              <a:spcBef>
                <a:spcPts val="500"/>
              </a:spcBef>
              <a:spcAft>
                <a:spcPts val="0"/>
              </a:spcAft>
              <a:buSzPts val="1800"/>
              <a:buFont typeface="Noto Sans Symbols"/>
              <a:buChar char="⮚"/>
            </a:pPr>
            <a:r>
              <a:rPr lang="en-US">
                <a:latin typeface="Arial"/>
                <a:ea typeface="Arial"/>
                <a:cs typeface="Arial"/>
                <a:sym typeface="Arial"/>
              </a:rPr>
              <a:t>A connection-oriented service makes a connection with the transport layer at the destination machine before delivering the packets.</a:t>
            </a:r>
            <a:endParaRPr>
              <a:latin typeface="Arial"/>
              <a:ea typeface="Arial"/>
              <a:cs typeface="Arial"/>
              <a:sym typeface="Arial"/>
            </a:endParaRPr>
          </a:p>
          <a:p>
            <a:pPr indent="0" lvl="0" marL="0" rtl="0" algn="l">
              <a:lnSpc>
                <a:spcPct val="120000"/>
              </a:lnSpc>
              <a:spcBef>
                <a:spcPts val="1000"/>
              </a:spcBef>
              <a:spcAft>
                <a:spcPts val="0"/>
              </a:spcAft>
              <a:buSzPts val="2000"/>
              <a:buNone/>
            </a:pPr>
            <a:r>
              <a:t/>
            </a:r>
            <a:endParaRPr>
              <a:latin typeface="Arial"/>
              <a:ea typeface="Arial"/>
              <a:cs typeface="Arial"/>
              <a:sym typeface="Arial"/>
            </a:endParaRPr>
          </a:p>
        </p:txBody>
      </p:sp>
      <p:sp>
        <p:nvSpPr>
          <p:cNvPr id="1299" name="Google Shape;1299;p13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300" name="Google Shape;1300;p131"/>
          <p:cNvPicPr preferRelativeResize="0"/>
          <p:nvPr/>
        </p:nvPicPr>
        <p:blipFill rotWithShape="1">
          <a:blip r:embed="rId3">
            <a:alphaModFix/>
          </a:blip>
          <a:srcRect b="0" l="0" r="0" t="0"/>
          <a:stretch/>
        </p:blipFill>
        <p:spPr>
          <a:xfrm>
            <a:off x="8037688" y="677334"/>
            <a:ext cx="4154311" cy="2426917"/>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32"/>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306" name="Google Shape;1306;p132"/>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Transport Layer 4</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Functions of Transport Layer:</a:t>
            </a:r>
            <a:endParaRPr/>
          </a:p>
          <a:p>
            <a:pPr indent="-228600" lvl="1" marL="685800" rtl="0" algn="l">
              <a:lnSpc>
                <a:spcPct val="120000"/>
              </a:lnSpc>
              <a:spcBef>
                <a:spcPts val="500"/>
              </a:spcBef>
              <a:spcAft>
                <a:spcPts val="0"/>
              </a:spcAft>
              <a:buSzPts val="1800"/>
              <a:buFont typeface="Noto Sans Symbols"/>
              <a:buChar char="⮚"/>
            </a:pPr>
            <a:r>
              <a:rPr b="1" lang="en-US">
                <a:latin typeface="Arial"/>
                <a:ea typeface="Arial"/>
                <a:cs typeface="Arial"/>
                <a:sym typeface="Arial"/>
              </a:rPr>
              <a:t>Flow control: </a:t>
            </a:r>
            <a:r>
              <a:rPr lang="en-US">
                <a:latin typeface="Arial"/>
                <a:ea typeface="Arial"/>
                <a:cs typeface="Arial"/>
                <a:sym typeface="Arial"/>
              </a:rPr>
              <a:t>The transport layer also is responsible for flow control but it is performed end-to-end rather than across a single link.</a:t>
            </a:r>
            <a:endParaRPr>
              <a:latin typeface="Arial"/>
              <a:ea typeface="Arial"/>
              <a:cs typeface="Arial"/>
              <a:sym typeface="Arial"/>
            </a:endParaRPr>
          </a:p>
        </p:txBody>
      </p:sp>
      <p:sp>
        <p:nvSpPr>
          <p:cNvPr id="1307" name="Google Shape;1307;p13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308" name="Google Shape;1308;p132"/>
          <p:cNvPicPr preferRelativeResize="0"/>
          <p:nvPr/>
        </p:nvPicPr>
        <p:blipFill rotWithShape="1">
          <a:blip r:embed="rId3">
            <a:alphaModFix/>
          </a:blip>
          <a:srcRect b="0" l="0" r="0" t="0"/>
          <a:stretch/>
        </p:blipFill>
        <p:spPr>
          <a:xfrm>
            <a:off x="8037688" y="677334"/>
            <a:ext cx="4154311" cy="2426917"/>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33"/>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314" name="Google Shape;1314;p133"/>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Transport Layer 4</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Functions of Transport Layer:</a:t>
            </a:r>
            <a:endParaRPr/>
          </a:p>
          <a:p>
            <a:pPr indent="-228600" lvl="1" marL="685800" rtl="0" algn="l">
              <a:lnSpc>
                <a:spcPct val="120000"/>
              </a:lnSpc>
              <a:spcBef>
                <a:spcPts val="500"/>
              </a:spcBef>
              <a:spcAft>
                <a:spcPts val="0"/>
              </a:spcAft>
              <a:buSzPts val="1800"/>
              <a:buFont typeface="Noto Sans Symbols"/>
              <a:buChar char="⮚"/>
            </a:pPr>
            <a:r>
              <a:rPr b="1" lang="en-US">
                <a:latin typeface="Arial"/>
                <a:ea typeface="Arial"/>
                <a:cs typeface="Arial"/>
                <a:sym typeface="Arial"/>
              </a:rPr>
              <a:t>Error control: </a:t>
            </a:r>
            <a:r>
              <a:rPr lang="en-US">
                <a:latin typeface="Arial"/>
                <a:ea typeface="Arial"/>
                <a:cs typeface="Arial"/>
                <a:sym typeface="Arial"/>
              </a:rPr>
              <a:t>Error control is performed end-to-end rather than across the single link. The sender transport layer ensures that message reach at the destination without any error.</a:t>
            </a:r>
            <a:endParaRPr/>
          </a:p>
        </p:txBody>
      </p:sp>
      <p:sp>
        <p:nvSpPr>
          <p:cNvPr id="1315" name="Google Shape;1315;p13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316" name="Google Shape;1316;p133"/>
          <p:cNvPicPr preferRelativeResize="0"/>
          <p:nvPr/>
        </p:nvPicPr>
        <p:blipFill rotWithShape="1">
          <a:blip r:embed="rId3">
            <a:alphaModFix/>
          </a:blip>
          <a:srcRect b="0" l="0" r="0" t="0"/>
          <a:stretch/>
        </p:blipFill>
        <p:spPr>
          <a:xfrm>
            <a:off x="8037688" y="677334"/>
            <a:ext cx="4154311" cy="2426917"/>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34"/>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322" name="Google Shape;1322;p134"/>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Session layer 5</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lang="en-US">
                <a:latin typeface="Arial"/>
                <a:ea typeface="Arial"/>
                <a:cs typeface="Arial"/>
                <a:sym typeface="Arial"/>
              </a:rPr>
              <a:t>The Session layer is used to establish, maintain and synchronizes the interaction between communicating devices.</a:t>
            </a:r>
            <a:endParaRPr>
              <a:latin typeface="Arial"/>
              <a:ea typeface="Arial"/>
              <a:cs typeface="Arial"/>
              <a:sym typeface="Arial"/>
            </a:endParaRPr>
          </a:p>
        </p:txBody>
      </p:sp>
      <p:sp>
        <p:nvSpPr>
          <p:cNvPr id="1323" name="Google Shape;1323;p13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324" name="Google Shape;1324;p134"/>
          <p:cNvPicPr preferRelativeResize="0"/>
          <p:nvPr/>
        </p:nvPicPr>
        <p:blipFill rotWithShape="1">
          <a:blip r:embed="rId3">
            <a:alphaModFix/>
          </a:blip>
          <a:srcRect b="0" l="0" r="0" t="0"/>
          <a:stretch/>
        </p:blipFill>
        <p:spPr>
          <a:xfrm>
            <a:off x="8387644" y="677334"/>
            <a:ext cx="3804356" cy="219482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35"/>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330" name="Google Shape;1330;p135"/>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Session layer 5</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Functions of Session layer:</a:t>
            </a:r>
            <a:endParaRPr/>
          </a:p>
          <a:p>
            <a:pPr indent="-228600" lvl="1" marL="685800" rtl="0" algn="l">
              <a:lnSpc>
                <a:spcPct val="120000"/>
              </a:lnSpc>
              <a:spcBef>
                <a:spcPts val="500"/>
              </a:spcBef>
              <a:spcAft>
                <a:spcPts val="0"/>
              </a:spcAft>
              <a:buSzPts val="1800"/>
              <a:buFont typeface="Noto Sans Symbols"/>
              <a:buChar char="⮚"/>
            </a:pPr>
            <a:r>
              <a:rPr b="1" lang="en-US">
                <a:latin typeface="Arial"/>
                <a:ea typeface="Arial"/>
                <a:cs typeface="Arial"/>
                <a:sym typeface="Arial"/>
              </a:rPr>
              <a:t>Dialog control: </a:t>
            </a:r>
            <a:r>
              <a:rPr lang="en-US">
                <a:latin typeface="Arial"/>
                <a:ea typeface="Arial"/>
                <a:cs typeface="Arial"/>
                <a:sym typeface="Arial"/>
              </a:rPr>
              <a:t>Session layer acts as a dialog controller that creates a dialog between two processes or we can say that it allows the communication between two processes which can be either half-duplex or full-duplex.</a:t>
            </a:r>
            <a:endParaRPr>
              <a:latin typeface="Arial"/>
              <a:ea typeface="Arial"/>
              <a:cs typeface="Arial"/>
              <a:sym typeface="Arial"/>
            </a:endParaRPr>
          </a:p>
        </p:txBody>
      </p:sp>
      <p:sp>
        <p:nvSpPr>
          <p:cNvPr id="1331" name="Google Shape;1331;p13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332" name="Google Shape;1332;p135"/>
          <p:cNvPicPr preferRelativeResize="0"/>
          <p:nvPr/>
        </p:nvPicPr>
        <p:blipFill rotWithShape="1">
          <a:blip r:embed="rId3">
            <a:alphaModFix/>
          </a:blip>
          <a:srcRect b="0" l="0" r="0" t="0"/>
          <a:stretch/>
        </p:blipFill>
        <p:spPr>
          <a:xfrm>
            <a:off x="8387644" y="677334"/>
            <a:ext cx="3804356" cy="2194821"/>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36"/>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338" name="Google Shape;1338;p136"/>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Session layer 5</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Functions of Session layer:</a:t>
            </a:r>
            <a:endParaRPr/>
          </a:p>
          <a:p>
            <a:pPr indent="-228600" lvl="1" marL="685800" rtl="0" algn="l">
              <a:lnSpc>
                <a:spcPct val="120000"/>
              </a:lnSpc>
              <a:spcBef>
                <a:spcPts val="500"/>
              </a:spcBef>
              <a:spcAft>
                <a:spcPts val="0"/>
              </a:spcAft>
              <a:buSzPts val="1800"/>
              <a:buFont typeface="Noto Sans Symbols"/>
              <a:buChar char="⮚"/>
            </a:pPr>
            <a:r>
              <a:rPr b="1" lang="en-US">
                <a:latin typeface="Arial"/>
                <a:ea typeface="Arial"/>
                <a:cs typeface="Arial"/>
                <a:sym typeface="Arial"/>
              </a:rPr>
              <a:t>Synchronization: </a:t>
            </a:r>
            <a:r>
              <a:rPr lang="en-US">
                <a:latin typeface="Arial"/>
                <a:ea typeface="Arial"/>
                <a:cs typeface="Arial"/>
                <a:sym typeface="Arial"/>
              </a:rPr>
              <a:t>Session layer adds some checkpoints when transmitting the data in a sequence. If some error occurs in the middle of the transmission of data, then the transmission will take place again from the checkpoint. This process is known as Synchronization and recovery.</a:t>
            </a:r>
            <a:endParaRPr/>
          </a:p>
        </p:txBody>
      </p:sp>
      <p:sp>
        <p:nvSpPr>
          <p:cNvPr id="1339" name="Google Shape;1339;p13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340" name="Google Shape;1340;p136"/>
          <p:cNvPicPr preferRelativeResize="0"/>
          <p:nvPr/>
        </p:nvPicPr>
        <p:blipFill rotWithShape="1">
          <a:blip r:embed="rId3">
            <a:alphaModFix/>
          </a:blip>
          <a:srcRect b="0" l="0" r="0" t="0"/>
          <a:stretch/>
        </p:blipFill>
        <p:spPr>
          <a:xfrm>
            <a:off x="8387644" y="677334"/>
            <a:ext cx="3804356" cy="2194821"/>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37"/>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346" name="Google Shape;1346;p137"/>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Presentation layer 6</a:t>
            </a:r>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lang="en-US">
                <a:latin typeface="Arial"/>
                <a:ea typeface="Arial"/>
                <a:cs typeface="Arial"/>
                <a:sym typeface="Arial"/>
              </a:rPr>
              <a:t>The presentation layer ensures that communicating machines can interoperate properly.  The data received by the receiver should be understandable and it is the responsibility of this layer. If syntax between the two communicating users is different then this layer operates as a translator.</a:t>
            </a:r>
            <a:endParaRPr/>
          </a:p>
        </p:txBody>
      </p:sp>
      <p:sp>
        <p:nvSpPr>
          <p:cNvPr id="1347" name="Google Shape;1347;p13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348" name="Google Shape;1348;p137"/>
          <p:cNvPicPr preferRelativeResize="0"/>
          <p:nvPr/>
        </p:nvPicPr>
        <p:blipFill rotWithShape="1">
          <a:blip r:embed="rId3">
            <a:alphaModFix/>
          </a:blip>
          <a:srcRect b="0" l="0" r="0" t="0"/>
          <a:stretch/>
        </p:blipFill>
        <p:spPr>
          <a:xfrm>
            <a:off x="7732888" y="677334"/>
            <a:ext cx="4459111" cy="2486812"/>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38"/>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354" name="Google Shape;1354;p138"/>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Presentation layer 6</a:t>
            </a:r>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Functions of Presentation layer:</a:t>
            </a:r>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Translation: </a:t>
            </a:r>
            <a:r>
              <a:rPr lang="en-US">
                <a:latin typeface="Arial"/>
                <a:ea typeface="Arial"/>
                <a:cs typeface="Arial"/>
                <a:sym typeface="Arial"/>
              </a:rPr>
              <a:t>Different computers use different encoding methods, the presentation layer handles the interoperability between the different encoding methods. </a:t>
            </a:r>
            <a:endParaRPr>
              <a:latin typeface="Arial"/>
              <a:ea typeface="Arial"/>
              <a:cs typeface="Arial"/>
              <a:sym typeface="Arial"/>
            </a:endParaRPr>
          </a:p>
          <a:p>
            <a:pPr indent="0" lvl="0" marL="0" rtl="0" algn="l">
              <a:lnSpc>
                <a:spcPct val="120000"/>
              </a:lnSpc>
              <a:spcBef>
                <a:spcPts val="1000"/>
              </a:spcBef>
              <a:spcAft>
                <a:spcPts val="0"/>
              </a:spcAft>
              <a:buSzPts val="2000"/>
              <a:buNone/>
            </a:pPr>
            <a:r>
              <a:rPr lang="en-US">
                <a:latin typeface="Arial"/>
                <a:ea typeface="Arial"/>
                <a:cs typeface="Arial"/>
                <a:sym typeface="Arial"/>
              </a:rPr>
              <a:t>It converts the data from sender-dependent format into a common format and changes the common format into receiver-dependent format at the receiving end.</a:t>
            </a:r>
            <a:endParaRPr>
              <a:latin typeface="Arial"/>
              <a:ea typeface="Arial"/>
              <a:cs typeface="Arial"/>
              <a:sym typeface="Arial"/>
            </a:endParaRPr>
          </a:p>
        </p:txBody>
      </p:sp>
      <p:sp>
        <p:nvSpPr>
          <p:cNvPr id="1355" name="Google Shape;1355;p13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356" name="Google Shape;1356;p138"/>
          <p:cNvPicPr preferRelativeResize="0"/>
          <p:nvPr/>
        </p:nvPicPr>
        <p:blipFill rotWithShape="1">
          <a:blip r:embed="rId3">
            <a:alphaModFix/>
          </a:blip>
          <a:srcRect b="0" l="0" r="0" t="0"/>
          <a:stretch/>
        </p:blipFill>
        <p:spPr>
          <a:xfrm>
            <a:off x="7732888" y="677334"/>
            <a:ext cx="4459111" cy="2486812"/>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39"/>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362" name="Google Shape;1362;p139"/>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Presentation layer 6</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Functions of Presentation layer:</a:t>
            </a:r>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Encryption: </a:t>
            </a:r>
            <a:r>
              <a:rPr lang="en-US">
                <a:latin typeface="Arial"/>
                <a:ea typeface="Arial"/>
                <a:cs typeface="Arial"/>
                <a:sym typeface="Arial"/>
              </a:rPr>
              <a:t>Encryption is needed to maintain privacy. Encryption is a process of converting the sender-transmitted information into another form and sends the resulting message over the network.</a:t>
            </a:r>
            <a:endParaRPr>
              <a:latin typeface="Arial"/>
              <a:ea typeface="Arial"/>
              <a:cs typeface="Arial"/>
              <a:sym typeface="Arial"/>
            </a:endParaRPr>
          </a:p>
        </p:txBody>
      </p:sp>
      <p:sp>
        <p:nvSpPr>
          <p:cNvPr id="1363" name="Google Shape;1363;p13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364" name="Google Shape;1364;p139"/>
          <p:cNvPicPr preferRelativeResize="0"/>
          <p:nvPr/>
        </p:nvPicPr>
        <p:blipFill rotWithShape="1">
          <a:blip r:embed="rId3">
            <a:alphaModFix/>
          </a:blip>
          <a:srcRect b="0" l="0" r="0" t="0"/>
          <a:stretch/>
        </p:blipFill>
        <p:spPr>
          <a:xfrm>
            <a:off x="7732888" y="677334"/>
            <a:ext cx="4459111" cy="24868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4"/>
          <p:cNvSpPr txBox="1"/>
          <p:nvPr>
            <p:ph type="title"/>
          </p:nvPr>
        </p:nvSpPr>
        <p:spPr>
          <a:xfrm>
            <a:off x="0" y="0"/>
            <a:ext cx="12192000" cy="1042506"/>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TYPES CONT…</a:t>
            </a:r>
            <a:endParaRPr b="1" sz="4800">
              <a:solidFill>
                <a:schemeClr val="lt1"/>
              </a:solidFill>
              <a:latin typeface="Arial"/>
              <a:ea typeface="Arial"/>
              <a:cs typeface="Arial"/>
              <a:sym typeface="Arial"/>
            </a:endParaRPr>
          </a:p>
        </p:txBody>
      </p:sp>
      <p:sp>
        <p:nvSpPr>
          <p:cNvPr id="319" name="Google Shape;319;p14"/>
          <p:cNvSpPr txBox="1"/>
          <p:nvPr>
            <p:ph idx="1" type="body"/>
          </p:nvPr>
        </p:nvSpPr>
        <p:spPr>
          <a:xfrm>
            <a:off x="0" y="2543928"/>
            <a:ext cx="12192000" cy="854028"/>
          </a:xfrm>
          <a:prstGeom prst="rect">
            <a:avLst/>
          </a:prstGeom>
          <a:noFill/>
          <a:ln>
            <a:noFill/>
          </a:ln>
        </p:spPr>
        <p:txBody>
          <a:bodyPr anchorCtr="0" anchor="ctr" bIns="108000" lIns="108000" spcFirstLastPara="1" rIns="108000" wrap="square" tIns="108000">
            <a:normAutofit fontScale="85000" lnSpcReduction="10000"/>
          </a:bodyPr>
          <a:lstStyle/>
          <a:p>
            <a:pPr indent="0" lvl="0" marL="0" rtl="0" algn="just">
              <a:lnSpc>
                <a:spcPct val="120000"/>
              </a:lnSpc>
              <a:spcBef>
                <a:spcPts val="0"/>
              </a:spcBef>
              <a:spcAft>
                <a:spcPts val="0"/>
              </a:spcAft>
              <a:buSzPct val="100000"/>
              <a:buNone/>
            </a:pPr>
            <a:r>
              <a:rPr lang="en-US">
                <a:latin typeface="Arial"/>
                <a:ea typeface="Arial"/>
                <a:cs typeface="Arial"/>
                <a:sym typeface="Arial"/>
              </a:rPr>
              <a:t>Networks are defined by a particular or combination of topologies. A network topology is all about the positioning of a network, including its nodes and relating lines.</a:t>
            </a:r>
            <a:endParaRPr/>
          </a:p>
        </p:txBody>
      </p:sp>
      <p:sp>
        <p:nvSpPr>
          <p:cNvPr id="320" name="Google Shape;320;p1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21" name="Google Shape;321;p14"/>
          <p:cNvPicPr preferRelativeResize="0"/>
          <p:nvPr/>
        </p:nvPicPr>
        <p:blipFill rotWithShape="1">
          <a:blip r:embed="rId3">
            <a:alphaModFix/>
          </a:blip>
          <a:srcRect b="0" l="0" r="0" t="0"/>
          <a:stretch/>
        </p:blipFill>
        <p:spPr>
          <a:xfrm>
            <a:off x="11143397" y="0"/>
            <a:ext cx="1048603" cy="1042506"/>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40"/>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370" name="Google Shape;1370;p140"/>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Presentation layer 6</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Functions of Presentation layer:</a:t>
            </a:r>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Compression: </a:t>
            </a:r>
            <a:r>
              <a:rPr lang="en-US">
                <a:latin typeface="Arial"/>
                <a:ea typeface="Arial"/>
                <a:cs typeface="Arial"/>
                <a:sym typeface="Arial"/>
              </a:rPr>
              <a:t>Data compression is a process of compressing the data, i.e., it reduces the number of bits to be transmitted. Data compression is very important in multimedia such as text, audio, video.</a:t>
            </a:r>
            <a:endParaRPr/>
          </a:p>
        </p:txBody>
      </p:sp>
      <p:sp>
        <p:nvSpPr>
          <p:cNvPr id="1371" name="Google Shape;1371;p14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372" name="Google Shape;1372;p140"/>
          <p:cNvPicPr preferRelativeResize="0"/>
          <p:nvPr/>
        </p:nvPicPr>
        <p:blipFill rotWithShape="1">
          <a:blip r:embed="rId3">
            <a:alphaModFix/>
          </a:blip>
          <a:srcRect b="0" l="0" r="0" t="0"/>
          <a:stretch/>
        </p:blipFill>
        <p:spPr>
          <a:xfrm>
            <a:off x="7732888" y="677334"/>
            <a:ext cx="4459111" cy="2486812"/>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141"/>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378" name="Google Shape;1378;p141"/>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Application layer 7</a:t>
            </a:r>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228600" lvl="0" marL="228600" rtl="0" algn="l">
              <a:lnSpc>
                <a:spcPct val="120000"/>
              </a:lnSpc>
              <a:spcBef>
                <a:spcPts val="1000"/>
              </a:spcBef>
              <a:spcAft>
                <a:spcPts val="0"/>
              </a:spcAft>
              <a:buSzPts val="2000"/>
              <a:buFont typeface="Noto Sans Symbols"/>
              <a:buChar char="⮚"/>
            </a:pPr>
            <a:r>
              <a:rPr lang="en-US">
                <a:latin typeface="Arial"/>
                <a:ea typeface="Arial"/>
                <a:cs typeface="Arial"/>
                <a:sym typeface="Arial"/>
              </a:rPr>
              <a:t>This layer is implemented by the network application. </a:t>
            </a:r>
            <a:endParaRPr>
              <a:latin typeface="Arial"/>
              <a:ea typeface="Arial"/>
              <a:cs typeface="Arial"/>
              <a:sym typeface="Arial"/>
            </a:endParaRPr>
          </a:p>
          <a:p>
            <a:pPr indent="-228600" lvl="0" marL="228600" rtl="0" algn="l">
              <a:lnSpc>
                <a:spcPct val="120000"/>
              </a:lnSpc>
              <a:spcBef>
                <a:spcPts val="1000"/>
              </a:spcBef>
              <a:spcAft>
                <a:spcPts val="0"/>
              </a:spcAft>
              <a:buSzPts val="2000"/>
              <a:buFont typeface="Noto Sans Symbols"/>
              <a:buChar char="⮚"/>
            </a:pPr>
            <a:r>
              <a:rPr lang="en-US">
                <a:latin typeface="Arial"/>
                <a:ea typeface="Arial"/>
                <a:cs typeface="Arial"/>
                <a:sym typeface="Arial"/>
              </a:rPr>
              <a:t>This layer allows the user to access the network. The data that has to be transferred over the network is produced by these applications. </a:t>
            </a:r>
            <a:endParaRPr>
              <a:latin typeface="Arial"/>
              <a:ea typeface="Arial"/>
              <a:cs typeface="Arial"/>
              <a:sym typeface="Arial"/>
            </a:endParaRPr>
          </a:p>
          <a:p>
            <a:pPr indent="-228600" lvl="0" marL="228600" rtl="0" algn="l">
              <a:lnSpc>
                <a:spcPct val="120000"/>
              </a:lnSpc>
              <a:spcBef>
                <a:spcPts val="1000"/>
              </a:spcBef>
              <a:spcAft>
                <a:spcPts val="0"/>
              </a:spcAft>
              <a:buSzPts val="2000"/>
              <a:buFont typeface="Noto Sans Symbols"/>
              <a:buChar char="⮚"/>
            </a:pPr>
            <a:r>
              <a:rPr lang="en-US">
                <a:latin typeface="Arial"/>
                <a:ea typeface="Arial"/>
                <a:cs typeface="Arial"/>
                <a:sym typeface="Arial"/>
              </a:rPr>
              <a:t>The UI (user interface) and maintenance for services such as e-mail and remote file access control are implemented through this layer.</a:t>
            </a:r>
            <a:endParaRPr/>
          </a:p>
        </p:txBody>
      </p:sp>
      <p:sp>
        <p:nvSpPr>
          <p:cNvPr id="1379" name="Google Shape;1379;p14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380" name="Google Shape;1380;p141"/>
          <p:cNvPicPr preferRelativeResize="0"/>
          <p:nvPr/>
        </p:nvPicPr>
        <p:blipFill rotWithShape="1">
          <a:blip r:embed="rId3">
            <a:alphaModFix/>
          </a:blip>
          <a:srcRect b="0" l="0" r="0" t="0"/>
          <a:stretch/>
        </p:blipFill>
        <p:spPr>
          <a:xfrm>
            <a:off x="7800622" y="677334"/>
            <a:ext cx="4391378" cy="2603862"/>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42"/>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386" name="Google Shape;1386;p142"/>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Application layer 7</a:t>
            </a:r>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Functions of Application layer:</a:t>
            </a:r>
            <a:endParaRPr/>
          </a:p>
          <a:p>
            <a:pPr indent="-228600" lvl="0" marL="228600" rtl="0" algn="l">
              <a:lnSpc>
                <a:spcPct val="120000"/>
              </a:lnSpc>
              <a:spcBef>
                <a:spcPts val="1000"/>
              </a:spcBef>
              <a:spcAft>
                <a:spcPts val="0"/>
              </a:spcAft>
              <a:buSzPts val="2000"/>
              <a:buFont typeface="Noto Sans Symbols"/>
              <a:buChar char="⮚"/>
            </a:pPr>
            <a:r>
              <a:rPr b="1" lang="en-US">
                <a:latin typeface="Arial"/>
                <a:ea typeface="Arial"/>
                <a:cs typeface="Arial"/>
                <a:sym typeface="Arial"/>
              </a:rPr>
              <a:t>File transfer, access, and management (FTAM): </a:t>
            </a:r>
            <a:r>
              <a:rPr lang="en-US">
                <a:latin typeface="Arial"/>
                <a:ea typeface="Arial"/>
                <a:cs typeface="Arial"/>
                <a:sym typeface="Arial"/>
              </a:rPr>
              <a:t>An application layer allows a user to access the files in a remote computer, to retrieve the files from a computer and to manage the files in a remote computer.</a:t>
            </a:r>
            <a:endParaRPr>
              <a:latin typeface="Arial"/>
              <a:ea typeface="Arial"/>
              <a:cs typeface="Arial"/>
              <a:sym typeface="Arial"/>
            </a:endParaRPr>
          </a:p>
        </p:txBody>
      </p:sp>
      <p:sp>
        <p:nvSpPr>
          <p:cNvPr id="1387" name="Google Shape;1387;p14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388" name="Google Shape;1388;p142"/>
          <p:cNvPicPr preferRelativeResize="0"/>
          <p:nvPr/>
        </p:nvPicPr>
        <p:blipFill rotWithShape="1">
          <a:blip r:embed="rId3">
            <a:alphaModFix/>
          </a:blip>
          <a:srcRect b="0" l="0" r="0" t="0"/>
          <a:stretch/>
        </p:blipFill>
        <p:spPr>
          <a:xfrm>
            <a:off x="7800622" y="677334"/>
            <a:ext cx="4391378" cy="2603862"/>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43"/>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394" name="Google Shape;1394;p143"/>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Application layer 7</a:t>
            </a:r>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Functions of Application layer:</a:t>
            </a:r>
            <a:endParaRPr/>
          </a:p>
          <a:p>
            <a:pPr indent="-228600" lvl="0" marL="228600" rtl="0" algn="l">
              <a:lnSpc>
                <a:spcPct val="120000"/>
              </a:lnSpc>
              <a:spcBef>
                <a:spcPts val="1000"/>
              </a:spcBef>
              <a:spcAft>
                <a:spcPts val="0"/>
              </a:spcAft>
              <a:buSzPts val="2000"/>
              <a:buFont typeface="Noto Sans Symbols"/>
              <a:buChar char="⮚"/>
            </a:pPr>
            <a:r>
              <a:rPr b="1" lang="en-US">
                <a:latin typeface="Arial"/>
                <a:ea typeface="Arial"/>
                <a:cs typeface="Arial"/>
                <a:sym typeface="Arial"/>
              </a:rPr>
              <a:t>Mail services: </a:t>
            </a:r>
            <a:r>
              <a:rPr lang="en-US">
                <a:latin typeface="Arial"/>
                <a:ea typeface="Arial"/>
                <a:cs typeface="Arial"/>
                <a:sym typeface="Arial"/>
              </a:rPr>
              <a:t>An application layer provides the facility for email forwarding and storage.</a:t>
            </a:r>
            <a:endParaRPr>
              <a:latin typeface="Arial"/>
              <a:ea typeface="Arial"/>
              <a:cs typeface="Arial"/>
              <a:sym typeface="Arial"/>
            </a:endParaRPr>
          </a:p>
        </p:txBody>
      </p:sp>
      <p:sp>
        <p:nvSpPr>
          <p:cNvPr id="1395" name="Google Shape;1395;p14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396" name="Google Shape;1396;p143"/>
          <p:cNvPicPr preferRelativeResize="0"/>
          <p:nvPr/>
        </p:nvPicPr>
        <p:blipFill rotWithShape="1">
          <a:blip r:embed="rId3">
            <a:alphaModFix/>
          </a:blip>
          <a:srcRect b="0" l="0" r="0" t="0"/>
          <a:stretch/>
        </p:blipFill>
        <p:spPr>
          <a:xfrm>
            <a:off x="7800622" y="677334"/>
            <a:ext cx="4391378" cy="2603862"/>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44"/>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402" name="Google Shape;1402;p144"/>
          <p:cNvSpPr txBox="1"/>
          <p:nvPr>
            <p:ph idx="1" type="body"/>
          </p:nvPr>
        </p:nvSpPr>
        <p:spPr>
          <a:xfrm>
            <a:off x="0" y="677335"/>
            <a:ext cx="12192000" cy="5463822"/>
          </a:xfrm>
          <a:prstGeom prst="rect">
            <a:avLst/>
          </a:prstGeom>
          <a:noFill/>
          <a:ln>
            <a:noFill/>
          </a:ln>
        </p:spPr>
        <p:txBody>
          <a:bodyPr anchorCtr="0" anchor="ctr" bIns="108000" lIns="108000" spcFirstLastPara="1" rIns="108000" wrap="square" tIns="108000">
            <a:normAutofit/>
          </a:bodyPr>
          <a:lstStyle/>
          <a:p>
            <a:pPr indent="0" lvl="0" marL="0" rtl="0" algn="l">
              <a:lnSpc>
                <a:spcPct val="120000"/>
              </a:lnSpc>
              <a:spcBef>
                <a:spcPts val="0"/>
              </a:spcBef>
              <a:spcAft>
                <a:spcPts val="0"/>
              </a:spcAft>
              <a:buSzPts val="2000"/>
              <a:buNone/>
            </a:pPr>
            <a:r>
              <a:rPr b="1" lang="en-US">
                <a:latin typeface="Arial"/>
                <a:ea typeface="Arial"/>
                <a:cs typeface="Arial"/>
                <a:sym typeface="Arial"/>
              </a:rPr>
              <a:t>Application layer 7</a:t>
            </a:r>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t/>
            </a:r>
            <a:endParaRPr b="1">
              <a:latin typeface="Arial"/>
              <a:ea typeface="Arial"/>
              <a:cs typeface="Arial"/>
              <a:sym typeface="Arial"/>
            </a:endParaRPr>
          </a:p>
          <a:p>
            <a:pPr indent="0" lvl="0" marL="0" rtl="0" algn="l">
              <a:lnSpc>
                <a:spcPct val="120000"/>
              </a:lnSpc>
              <a:spcBef>
                <a:spcPts val="1000"/>
              </a:spcBef>
              <a:spcAft>
                <a:spcPts val="0"/>
              </a:spcAft>
              <a:buSzPts val="2000"/>
              <a:buNone/>
            </a:pPr>
            <a:r>
              <a:rPr b="1" lang="en-US">
                <a:latin typeface="Arial"/>
                <a:ea typeface="Arial"/>
                <a:cs typeface="Arial"/>
                <a:sym typeface="Arial"/>
              </a:rPr>
              <a:t>Functions of Application layer:</a:t>
            </a:r>
            <a:endParaRPr/>
          </a:p>
          <a:p>
            <a:pPr indent="-228600" lvl="0" marL="228600" rtl="0" algn="l">
              <a:lnSpc>
                <a:spcPct val="120000"/>
              </a:lnSpc>
              <a:spcBef>
                <a:spcPts val="1000"/>
              </a:spcBef>
              <a:spcAft>
                <a:spcPts val="0"/>
              </a:spcAft>
              <a:buSzPts val="2000"/>
              <a:buFont typeface="Noto Sans Symbols"/>
              <a:buChar char="⮚"/>
            </a:pPr>
            <a:r>
              <a:rPr b="1" lang="en-US">
                <a:latin typeface="Arial"/>
                <a:ea typeface="Arial"/>
                <a:cs typeface="Arial"/>
                <a:sym typeface="Arial"/>
              </a:rPr>
              <a:t>Directory services: </a:t>
            </a:r>
            <a:r>
              <a:rPr lang="en-US">
                <a:latin typeface="Arial"/>
                <a:ea typeface="Arial"/>
                <a:cs typeface="Arial"/>
                <a:sym typeface="Arial"/>
              </a:rPr>
              <a:t>An application provides the distributed database sources and is used to provide that global information about various objects.</a:t>
            </a:r>
            <a:endParaRPr/>
          </a:p>
        </p:txBody>
      </p:sp>
      <p:sp>
        <p:nvSpPr>
          <p:cNvPr id="1403" name="Google Shape;1403;p14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404" name="Google Shape;1404;p144"/>
          <p:cNvPicPr preferRelativeResize="0"/>
          <p:nvPr/>
        </p:nvPicPr>
        <p:blipFill rotWithShape="1">
          <a:blip r:embed="rId3">
            <a:alphaModFix/>
          </a:blip>
          <a:srcRect b="0" l="0" r="0" t="0"/>
          <a:stretch/>
        </p:blipFill>
        <p:spPr>
          <a:xfrm>
            <a:off x="7800622" y="677334"/>
            <a:ext cx="4391378" cy="2603862"/>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45"/>
          <p:cNvSpPr txBox="1"/>
          <p:nvPr>
            <p:ph type="title"/>
          </p:nvPr>
        </p:nvSpPr>
        <p:spPr>
          <a:xfrm>
            <a:off x="-1" y="2"/>
            <a:ext cx="12192001" cy="677332"/>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OSI MODEL CONT…</a:t>
            </a:r>
            <a:endParaRPr>
              <a:solidFill>
                <a:schemeClr val="lt1"/>
              </a:solidFill>
              <a:latin typeface="Arial"/>
              <a:ea typeface="Arial"/>
              <a:cs typeface="Arial"/>
              <a:sym typeface="Arial"/>
            </a:endParaRPr>
          </a:p>
        </p:txBody>
      </p:sp>
      <p:sp>
        <p:nvSpPr>
          <p:cNvPr id="1410" name="Google Shape;1410;p145"/>
          <p:cNvSpPr txBox="1"/>
          <p:nvPr>
            <p:ph idx="1" type="body"/>
          </p:nvPr>
        </p:nvSpPr>
        <p:spPr>
          <a:xfrm>
            <a:off x="0" y="1004711"/>
            <a:ext cx="12192000" cy="4030133"/>
          </a:xfrm>
          <a:prstGeom prst="rect">
            <a:avLst/>
          </a:prstGeom>
          <a:noFill/>
          <a:ln>
            <a:noFill/>
          </a:ln>
        </p:spPr>
        <p:txBody>
          <a:bodyPr anchorCtr="0" anchor="ctr" bIns="108000" lIns="108000" spcFirstLastPara="1" rIns="108000" wrap="square" tIns="108000">
            <a:normAutofit/>
          </a:bodyPr>
          <a:lstStyle/>
          <a:p>
            <a:pPr indent="-228600" lvl="0" marL="228600" rtl="0" algn="l">
              <a:lnSpc>
                <a:spcPct val="120000"/>
              </a:lnSpc>
              <a:spcBef>
                <a:spcPts val="0"/>
              </a:spcBef>
              <a:spcAft>
                <a:spcPts val="0"/>
              </a:spcAft>
              <a:buSzPts val="2000"/>
              <a:buFont typeface="Noto Sans Symbols"/>
              <a:buChar char="⮚"/>
            </a:pPr>
            <a:r>
              <a:rPr lang="en-US">
                <a:latin typeface="Arial"/>
                <a:ea typeface="Arial"/>
                <a:cs typeface="Arial"/>
                <a:sym typeface="Arial"/>
              </a:rPr>
              <a:t>How communication is transmitted.</a:t>
            </a:r>
            <a:endParaRPr>
              <a:latin typeface="Arial"/>
              <a:ea typeface="Arial"/>
              <a:cs typeface="Arial"/>
              <a:sym typeface="Arial"/>
            </a:endParaRPr>
          </a:p>
        </p:txBody>
      </p:sp>
      <p:sp>
        <p:nvSpPr>
          <p:cNvPr id="1411" name="Google Shape;1411;p14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412" name="Google Shape;1412;p145"/>
          <p:cNvPicPr preferRelativeResize="0"/>
          <p:nvPr/>
        </p:nvPicPr>
        <p:blipFill rotWithShape="1">
          <a:blip r:embed="rId3">
            <a:alphaModFix/>
          </a:blip>
          <a:srcRect b="0" l="0" r="0" t="0"/>
          <a:stretch/>
        </p:blipFill>
        <p:spPr>
          <a:xfrm>
            <a:off x="5717823" y="677334"/>
            <a:ext cx="6474177" cy="542995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46"/>
          <p:cNvSpPr txBox="1"/>
          <p:nvPr>
            <p:ph type="title"/>
          </p:nvPr>
        </p:nvSpPr>
        <p:spPr>
          <a:xfrm>
            <a:off x="0" y="1"/>
            <a:ext cx="12192000" cy="104271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3600"/>
              <a:buFont typeface="Arial"/>
              <a:buNone/>
            </a:pPr>
            <a:r>
              <a:rPr lang="en-US" sz="3600">
                <a:solidFill>
                  <a:schemeClr val="lt1"/>
                </a:solidFill>
                <a:latin typeface="Arial"/>
                <a:ea typeface="Arial"/>
                <a:cs typeface="Arial"/>
                <a:sym typeface="Arial"/>
              </a:rPr>
              <a:t>SIMILARITIES BETWEEN OSI AND TCP / IP  MODEL.</a:t>
            </a:r>
            <a:endParaRPr sz="3600">
              <a:solidFill>
                <a:schemeClr val="lt1"/>
              </a:solidFill>
              <a:latin typeface="Arial"/>
              <a:ea typeface="Arial"/>
              <a:cs typeface="Arial"/>
              <a:sym typeface="Arial"/>
            </a:endParaRPr>
          </a:p>
        </p:txBody>
      </p:sp>
      <p:sp>
        <p:nvSpPr>
          <p:cNvPr id="1418" name="Google Shape;1418;p146"/>
          <p:cNvSpPr txBox="1"/>
          <p:nvPr>
            <p:ph idx="1" type="body"/>
          </p:nvPr>
        </p:nvSpPr>
        <p:spPr>
          <a:xfrm>
            <a:off x="0" y="1004711"/>
            <a:ext cx="6787662" cy="5102578"/>
          </a:xfrm>
          <a:prstGeom prst="rect">
            <a:avLst/>
          </a:prstGeom>
          <a:noFill/>
          <a:ln>
            <a:noFill/>
          </a:ln>
        </p:spPr>
        <p:txBody>
          <a:bodyPr anchorCtr="0" anchor="ctr" bIns="108000" lIns="108000" spcFirstLastPara="1" rIns="108000" wrap="square" tIns="108000">
            <a:normAutofit/>
          </a:bodyPr>
          <a:lstStyle/>
          <a:p>
            <a:pPr indent="-228600" lvl="0" marL="228600" rtl="0" algn="l">
              <a:lnSpc>
                <a:spcPct val="120000"/>
              </a:lnSpc>
              <a:spcBef>
                <a:spcPts val="0"/>
              </a:spcBef>
              <a:spcAft>
                <a:spcPts val="0"/>
              </a:spcAft>
              <a:buSzPts val="2000"/>
              <a:buFont typeface="Noto Sans Symbols"/>
              <a:buChar char="⮚"/>
            </a:pPr>
            <a:r>
              <a:rPr lang="en-US">
                <a:latin typeface="Arial"/>
                <a:ea typeface="Arial"/>
                <a:cs typeface="Arial"/>
                <a:sym typeface="Arial"/>
              </a:rPr>
              <a:t>Both the reference models are based upon layered architecture.</a:t>
            </a:r>
            <a:endParaRPr/>
          </a:p>
          <a:p>
            <a:pPr indent="-228600" lvl="0" marL="228600" rtl="0" algn="l">
              <a:lnSpc>
                <a:spcPct val="120000"/>
              </a:lnSpc>
              <a:spcBef>
                <a:spcPts val="1000"/>
              </a:spcBef>
              <a:spcAft>
                <a:spcPts val="0"/>
              </a:spcAft>
              <a:buSzPts val="2000"/>
              <a:buFont typeface="Noto Sans Symbols"/>
              <a:buChar char="⮚"/>
            </a:pPr>
            <a:r>
              <a:rPr lang="en-US">
                <a:latin typeface="Arial"/>
                <a:ea typeface="Arial"/>
                <a:cs typeface="Arial"/>
                <a:sym typeface="Arial"/>
              </a:rPr>
              <a:t>The layers in the models are compared with each other.</a:t>
            </a:r>
            <a:endParaRPr>
              <a:latin typeface="Arial"/>
              <a:ea typeface="Arial"/>
              <a:cs typeface="Arial"/>
              <a:sym typeface="Arial"/>
            </a:endParaRPr>
          </a:p>
        </p:txBody>
      </p:sp>
      <p:sp>
        <p:nvSpPr>
          <p:cNvPr id="1419" name="Google Shape;1419;p14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420" name="Google Shape;1420;p146"/>
          <p:cNvPicPr preferRelativeResize="0"/>
          <p:nvPr/>
        </p:nvPicPr>
        <p:blipFill rotWithShape="1">
          <a:blip r:embed="rId3">
            <a:alphaModFix/>
          </a:blip>
          <a:srcRect b="0" l="0" r="0" t="0"/>
          <a:stretch/>
        </p:blipFill>
        <p:spPr>
          <a:xfrm>
            <a:off x="6787662" y="1042713"/>
            <a:ext cx="5404338" cy="5064576"/>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147"/>
          <p:cNvSpPr txBox="1"/>
          <p:nvPr>
            <p:ph type="title"/>
          </p:nvPr>
        </p:nvSpPr>
        <p:spPr>
          <a:xfrm>
            <a:off x="0" y="1"/>
            <a:ext cx="12192000" cy="104271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3600"/>
              <a:buFont typeface="Arial"/>
              <a:buNone/>
            </a:pPr>
            <a:r>
              <a:rPr lang="en-US" sz="3600">
                <a:solidFill>
                  <a:schemeClr val="lt1"/>
                </a:solidFill>
                <a:latin typeface="Arial"/>
                <a:ea typeface="Arial"/>
                <a:cs typeface="Arial"/>
                <a:sym typeface="Arial"/>
              </a:rPr>
              <a:t>SIMILARITIES BETWEEN OSI AND TCP / IP  MODEL.</a:t>
            </a:r>
            <a:endParaRPr sz="3600">
              <a:solidFill>
                <a:schemeClr val="lt1"/>
              </a:solidFill>
              <a:latin typeface="Arial"/>
              <a:ea typeface="Arial"/>
              <a:cs typeface="Arial"/>
              <a:sym typeface="Arial"/>
            </a:endParaRPr>
          </a:p>
        </p:txBody>
      </p:sp>
      <p:sp>
        <p:nvSpPr>
          <p:cNvPr id="1426" name="Google Shape;1426;p147"/>
          <p:cNvSpPr txBox="1"/>
          <p:nvPr>
            <p:ph idx="1" type="body"/>
          </p:nvPr>
        </p:nvSpPr>
        <p:spPr>
          <a:xfrm>
            <a:off x="0" y="1004711"/>
            <a:ext cx="6787662" cy="5102578"/>
          </a:xfrm>
          <a:prstGeom prst="rect">
            <a:avLst/>
          </a:prstGeom>
          <a:noFill/>
          <a:ln>
            <a:noFill/>
          </a:ln>
        </p:spPr>
        <p:txBody>
          <a:bodyPr anchorCtr="0" anchor="ctr" bIns="108000" lIns="108000" spcFirstLastPara="1" rIns="108000" wrap="square" tIns="108000">
            <a:normAutofit/>
          </a:bodyPr>
          <a:lstStyle/>
          <a:p>
            <a:pPr indent="-228600" lvl="0" marL="228600" rtl="0" algn="l">
              <a:lnSpc>
                <a:spcPct val="120000"/>
              </a:lnSpc>
              <a:spcBef>
                <a:spcPts val="0"/>
              </a:spcBef>
              <a:spcAft>
                <a:spcPts val="0"/>
              </a:spcAft>
              <a:buSzPts val="2000"/>
              <a:buFont typeface="Noto Sans Symbols"/>
              <a:buChar char="⮚"/>
            </a:pPr>
            <a:r>
              <a:rPr lang="en-US">
                <a:latin typeface="Arial"/>
                <a:ea typeface="Arial"/>
                <a:cs typeface="Arial"/>
                <a:sym typeface="Arial"/>
              </a:rPr>
              <a:t>TCP/IP is a progressive step from the standard OSI version of traffic flow.</a:t>
            </a:r>
            <a:endParaRPr/>
          </a:p>
        </p:txBody>
      </p:sp>
      <p:sp>
        <p:nvSpPr>
          <p:cNvPr id="1427" name="Google Shape;1427;p14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428" name="Google Shape;1428;p147"/>
          <p:cNvPicPr preferRelativeResize="0"/>
          <p:nvPr/>
        </p:nvPicPr>
        <p:blipFill rotWithShape="1">
          <a:blip r:embed="rId3">
            <a:alphaModFix/>
          </a:blip>
          <a:srcRect b="0" l="0" r="0" t="0"/>
          <a:stretch/>
        </p:blipFill>
        <p:spPr>
          <a:xfrm>
            <a:off x="6787662" y="1042713"/>
            <a:ext cx="5404338" cy="5064576"/>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48"/>
          <p:cNvSpPr txBox="1"/>
          <p:nvPr>
            <p:ph type="title"/>
          </p:nvPr>
        </p:nvSpPr>
        <p:spPr>
          <a:xfrm>
            <a:off x="0" y="1"/>
            <a:ext cx="4705350" cy="6141155"/>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TCP/IP MODEL</a:t>
            </a:r>
            <a:endParaRPr b="1" sz="4800">
              <a:solidFill>
                <a:schemeClr val="lt1"/>
              </a:solidFill>
              <a:latin typeface="Arial"/>
              <a:ea typeface="Arial"/>
              <a:cs typeface="Arial"/>
              <a:sym typeface="Arial"/>
            </a:endParaRPr>
          </a:p>
        </p:txBody>
      </p:sp>
      <p:sp>
        <p:nvSpPr>
          <p:cNvPr id="1434" name="Google Shape;1434;p14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435" name="Google Shape;1435;p148"/>
          <p:cNvPicPr preferRelativeResize="0"/>
          <p:nvPr/>
        </p:nvPicPr>
        <p:blipFill rotWithShape="1">
          <a:blip r:embed="rId3">
            <a:alphaModFix/>
          </a:blip>
          <a:srcRect b="0" l="0" r="0" t="0"/>
          <a:stretch/>
        </p:blipFill>
        <p:spPr>
          <a:xfrm>
            <a:off x="1245342" y="5019395"/>
            <a:ext cx="1121761" cy="1121761"/>
          </a:xfrm>
          <a:prstGeom prst="rect">
            <a:avLst/>
          </a:prstGeom>
          <a:noFill/>
          <a:ln>
            <a:noFill/>
          </a:ln>
        </p:spPr>
      </p:pic>
      <p:pic>
        <p:nvPicPr>
          <p:cNvPr id="1436" name="Google Shape;1436;p148"/>
          <p:cNvPicPr preferRelativeResize="0"/>
          <p:nvPr/>
        </p:nvPicPr>
        <p:blipFill rotWithShape="1">
          <a:blip r:embed="rId4">
            <a:alphaModFix/>
          </a:blip>
          <a:srcRect b="0" l="643" r="-1" t="11597"/>
          <a:stretch/>
        </p:blipFill>
        <p:spPr>
          <a:xfrm>
            <a:off x="4705349" y="1535289"/>
            <a:ext cx="7486651" cy="3348026"/>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49"/>
          <p:cNvSpPr txBox="1"/>
          <p:nvPr>
            <p:ph type="title"/>
          </p:nvPr>
        </p:nvSpPr>
        <p:spPr>
          <a:xfrm>
            <a:off x="0" y="3"/>
            <a:ext cx="12192000" cy="1004710"/>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TCP/IP MODEL</a:t>
            </a:r>
            <a:endParaRPr b="1" sz="4800">
              <a:solidFill>
                <a:schemeClr val="lt1"/>
              </a:solidFill>
              <a:latin typeface="Arial"/>
              <a:ea typeface="Arial"/>
              <a:cs typeface="Arial"/>
              <a:sym typeface="Arial"/>
            </a:endParaRPr>
          </a:p>
        </p:txBody>
      </p:sp>
      <p:sp>
        <p:nvSpPr>
          <p:cNvPr id="1442" name="Google Shape;1442;p14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sp>
        <p:nvSpPr>
          <p:cNvPr id="1443" name="Google Shape;1443;p149"/>
          <p:cNvSpPr/>
          <p:nvPr/>
        </p:nvSpPr>
        <p:spPr>
          <a:xfrm>
            <a:off x="0" y="1004713"/>
            <a:ext cx="12192000" cy="4057521"/>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000000"/>
                </a:solidFill>
                <a:latin typeface="Arial"/>
                <a:ea typeface="Arial"/>
                <a:cs typeface="Arial"/>
                <a:sym typeface="Arial"/>
              </a:rPr>
              <a:t>What is TCP/IP?</a:t>
            </a:r>
            <a:endParaRPr/>
          </a:p>
          <a:p>
            <a:pPr indent="-228600" lvl="0" marL="228600" marR="0" rtl="0" algn="just">
              <a:lnSpc>
                <a:spcPct val="120000"/>
              </a:lnSpc>
              <a:spcBef>
                <a:spcPts val="100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The Transmission Control Protocol/Internet Protocol is a collection of different communication protocols that support and define how network-enabled devices interconnect with each other over an IP-based network.</a:t>
            </a:r>
            <a:endParaRPr/>
          </a:p>
          <a:p>
            <a:pPr indent="-101600" lvl="0" marL="228600" marR="0" rtl="0" algn="just">
              <a:lnSpc>
                <a:spcPct val="120000"/>
              </a:lnSpc>
              <a:spcBef>
                <a:spcPts val="1000"/>
              </a:spcBef>
              <a:spcAft>
                <a:spcPts val="0"/>
              </a:spcAft>
              <a:buClr>
                <a:srgbClr val="B71E42"/>
              </a:buClr>
              <a:buSzPts val="2000"/>
              <a:buFont typeface="Noto Sans Symbols"/>
              <a:buNone/>
            </a:pPr>
            <a:r>
              <a:t/>
            </a:r>
            <a:endParaRPr sz="2000">
              <a:solidFill>
                <a:srgbClr val="000000"/>
              </a:solidFill>
              <a:latin typeface="Arial"/>
              <a:ea typeface="Arial"/>
              <a:cs typeface="Arial"/>
              <a:sym typeface="Arial"/>
            </a:endParaRPr>
          </a:p>
          <a:p>
            <a:pPr indent="0" lvl="0" marL="0" marR="0" rtl="0" algn="just">
              <a:lnSpc>
                <a:spcPct val="120000"/>
              </a:lnSpc>
              <a:spcBef>
                <a:spcPts val="1000"/>
              </a:spcBef>
              <a:spcAft>
                <a:spcPts val="0"/>
              </a:spcAft>
              <a:buNone/>
            </a:pPr>
            <a:r>
              <a:rPr lang="en-US" sz="2000">
                <a:solidFill>
                  <a:srgbClr val="000000"/>
                </a:solidFill>
                <a:latin typeface="Arial"/>
                <a:ea typeface="Arial"/>
                <a:cs typeface="Arial"/>
                <a:sym typeface="Arial"/>
              </a:rPr>
              <a:t> </a:t>
            </a:r>
            <a:endParaRPr/>
          </a:p>
          <a:p>
            <a:pPr indent="-228600" lvl="0" marL="228600" marR="0" rtl="0" algn="just">
              <a:lnSpc>
                <a:spcPct val="120000"/>
              </a:lnSpc>
              <a:spcBef>
                <a:spcPts val="100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At its heart are two key protocols: </a:t>
            </a:r>
            <a:r>
              <a:rPr b="1" lang="en-US" sz="2000">
                <a:solidFill>
                  <a:srgbClr val="000000"/>
                </a:solidFill>
                <a:latin typeface="Arial"/>
                <a:ea typeface="Arial"/>
                <a:cs typeface="Arial"/>
                <a:sym typeface="Arial"/>
              </a:rPr>
              <a:t>TCP and IP</a:t>
            </a:r>
            <a:r>
              <a:rPr lang="en-US" sz="2000">
                <a:solidFill>
                  <a:srgbClr val="000000"/>
                </a:solidFill>
                <a:latin typeface="Arial"/>
                <a:ea typeface="Arial"/>
                <a:cs typeface="Arial"/>
                <a:sym typeface="Arial"/>
              </a:rPr>
              <a:t>. TCP/IP makes the internet possible.</a:t>
            </a:r>
            <a:endParaRPr sz="2000">
              <a:solidFill>
                <a:srgbClr val="000000"/>
              </a:solidFill>
              <a:latin typeface="Arial"/>
              <a:ea typeface="Arial"/>
              <a:cs typeface="Arial"/>
              <a:sym typeface="Arial"/>
            </a:endParaRPr>
          </a:p>
          <a:p>
            <a:pPr indent="0" lvl="0" marL="0" marR="0" rtl="0" algn="just">
              <a:lnSpc>
                <a:spcPct val="120000"/>
              </a:lnSpc>
              <a:spcBef>
                <a:spcPts val="1000"/>
              </a:spcBef>
              <a:spcAft>
                <a:spcPts val="0"/>
              </a:spcAft>
              <a:buNone/>
            </a:pPr>
            <a:r>
              <a:t/>
            </a:r>
            <a:endParaRPr sz="2000">
              <a:solidFill>
                <a:srgbClr val="000000"/>
              </a:solidFill>
              <a:latin typeface="Arial"/>
              <a:ea typeface="Arial"/>
              <a:cs typeface="Arial"/>
              <a:sym typeface="Arial"/>
            </a:endParaRPr>
          </a:p>
        </p:txBody>
      </p:sp>
      <p:pic>
        <p:nvPicPr>
          <p:cNvPr id="1444" name="Google Shape;1444;p149"/>
          <p:cNvPicPr preferRelativeResize="0"/>
          <p:nvPr/>
        </p:nvPicPr>
        <p:blipFill rotWithShape="1">
          <a:blip r:embed="rId3">
            <a:alphaModFix/>
          </a:blip>
          <a:srcRect b="0" l="0" r="0" t="0"/>
          <a:stretch/>
        </p:blipFill>
        <p:spPr>
          <a:xfrm>
            <a:off x="11187287" y="-1"/>
            <a:ext cx="1004713" cy="10047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5"/>
          <p:cNvSpPr txBox="1"/>
          <p:nvPr>
            <p:ph type="title"/>
          </p:nvPr>
        </p:nvSpPr>
        <p:spPr>
          <a:xfrm>
            <a:off x="0" y="0"/>
            <a:ext cx="4684889" cy="6126480"/>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l">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TOPOLOGIES.</a:t>
            </a:r>
            <a:endParaRPr b="1" sz="4800">
              <a:solidFill>
                <a:schemeClr val="lt1"/>
              </a:solidFill>
              <a:latin typeface="Arial"/>
              <a:ea typeface="Arial"/>
              <a:cs typeface="Arial"/>
              <a:sym typeface="Arial"/>
            </a:endParaRPr>
          </a:p>
        </p:txBody>
      </p:sp>
      <p:sp>
        <p:nvSpPr>
          <p:cNvPr id="327" name="Google Shape;327;p1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Gears icon" id="328" name="Google Shape;328;p15"/>
          <p:cNvPicPr preferRelativeResize="0"/>
          <p:nvPr/>
        </p:nvPicPr>
        <p:blipFill rotWithShape="1">
          <a:blip r:embed="rId3">
            <a:alphaModFix/>
          </a:blip>
          <a:srcRect b="0" l="0" r="0" t="0"/>
          <a:stretch/>
        </p:blipFill>
        <p:spPr>
          <a:xfrm>
            <a:off x="0" y="5004030"/>
            <a:ext cx="1122450" cy="1122450"/>
          </a:xfrm>
          <a:prstGeom prst="rect">
            <a:avLst/>
          </a:prstGeom>
          <a:noFill/>
          <a:ln>
            <a:noFill/>
          </a:ln>
        </p:spPr>
      </p:pic>
      <p:pic>
        <p:nvPicPr>
          <p:cNvPr id="329" name="Google Shape;329;p15"/>
          <p:cNvPicPr preferRelativeResize="0"/>
          <p:nvPr/>
        </p:nvPicPr>
        <p:blipFill rotWithShape="1">
          <a:blip r:embed="rId4">
            <a:alphaModFix/>
          </a:blip>
          <a:srcRect b="0" l="0" r="0" t="0"/>
          <a:stretch/>
        </p:blipFill>
        <p:spPr>
          <a:xfrm>
            <a:off x="4668624" y="409026"/>
            <a:ext cx="7523376" cy="502093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50"/>
          <p:cNvSpPr txBox="1"/>
          <p:nvPr>
            <p:ph type="title"/>
          </p:nvPr>
        </p:nvSpPr>
        <p:spPr>
          <a:xfrm>
            <a:off x="0" y="3"/>
            <a:ext cx="12192000" cy="1004710"/>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TCP/IP MODEL CONT…</a:t>
            </a:r>
            <a:endParaRPr b="1" sz="4800">
              <a:solidFill>
                <a:schemeClr val="lt1"/>
              </a:solidFill>
              <a:latin typeface="Arial"/>
              <a:ea typeface="Arial"/>
              <a:cs typeface="Arial"/>
              <a:sym typeface="Arial"/>
            </a:endParaRPr>
          </a:p>
        </p:txBody>
      </p:sp>
      <p:sp>
        <p:nvSpPr>
          <p:cNvPr id="1450" name="Google Shape;1450;p15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sp>
        <p:nvSpPr>
          <p:cNvPr id="1451" name="Google Shape;1451;p150"/>
          <p:cNvSpPr/>
          <p:nvPr/>
        </p:nvSpPr>
        <p:spPr>
          <a:xfrm>
            <a:off x="0" y="1004713"/>
            <a:ext cx="12192000" cy="5052665"/>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000000"/>
                </a:solidFill>
                <a:latin typeface="Arial"/>
                <a:ea typeface="Arial"/>
                <a:cs typeface="Arial"/>
                <a:sym typeface="Arial"/>
              </a:rPr>
              <a:t>What is TCP/IP?</a:t>
            </a:r>
            <a:endParaRPr/>
          </a:p>
          <a:p>
            <a:pPr indent="0" lvl="0" marL="0" marR="0" rtl="0" algn="just">
              <a:lnSpc>
                <a:spcPct val="120000"/>
              </a:lnSpc>
              <a:spcBef>
                <a:spcPts val="1000"/>
              </a:spcBef>
              <a:spcAft>
                <a:spcPts val="0"/>
              </a:spcAft>
              <a:buNone/>
            </a:pPr>
            <a:r>
              <a:t/>
            </a:r>
            <a:endParaRPr sz="2000">
              <a:solidFill>
                <a:srgbClr val="000000"/>
              </a:solidFill>
              <a:latin typeface="Arial"/>
              <a:ea typeface="Arial"/>
              <a:cs typeface="Arial"/>
              <a:sym typeface="Arial"/>
            </a:endParaRPr>
          </a:p>
          <a:p>
            <a:pPr indent="-228600" lvl="0" marL="228600" marR="0" rtl="0" algn="just">
              <a:lnSpc>
                <a:spcPct val="120000"/>
              </a:lnSpc>
              <a:spcBef>
                <a:spcPts val="100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TCP/IP defines the way data is shared between network-enabled devices by defining the end-to-end communication process.</a:t>
            </a:r>
            <a:endParaRPr/>
          </a:p>
          <a:p>
            <a:pPr indent="0" lvl="0" marL="0" marR="0" rtl="0" algn="just">
              <a:lnSpc>
                <a:spcPct val="120000"/>
              </a:lnSpc>
              <a:spcBef>
                <a:spcPts val="1000"/>
              </a:spcBef>
              <a:spcAft>
                <a:spcPts val="0"/>
              </a:spcAft>
              <a:buNone/>
            </a:pPr>
            <a:r>
              <a:rPr lang="en-US" sz="2000">
                <a:solidFill>
                  <a:srgbClr val="000000"/>
                </a:solidFill>
                <a:latin typeface="Arial"/>
                <a:ea typeface="Arial"/>
                <a:cs typeface="Arial"/>
                <a:sym typeface="Arial"/>
              </a:rPr>
              <a:t> </a:t>
            </a:r>
            <a:endParaRPr/>
          </a:p>
          <a:p>
            <a:pPr indent="-228600" lvl="0" marL="228600" marR="0" rtl="0" algn="just">
              <a:lnSpc>
                <a:spcPct val="120000"/>
              </a:lnSpc>
              <a:spcBef>
                <a:spcPts val="100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It manages how the message is broken down into packets of data, which are sometimes known as datagrams. </a:t>
            </a:r>
            <a:endParaRPr sz="2000">
              <a:solidFill>
                <a:srgbClr val="000000"/>
              </a:solidFill>
              <a:latin typeface="Arial"/>
              <a:ea typeface="Arial"/>
              <a:cs typeface="Arial"/>
              <a:sym typeface="Arial"/>
            </a:endParaRPr>
          </a:p>
          <a:p>
            <a:pPr indent="-101600" lvl="0" marL="228600" marR="0" rtl="0" algn="just">
              <a:lnSpc>
                <a:spcPct val="120000"/>
              </a:lnSpc>
              <a:spcBef>
                <a:spcPts val="1000"/>
              </a:spcBef>
              <a:spcAft>
                <a:spcPts val="0"/>
              </a:spcAft>
              <a:buClr>
                <a:srgbClr val="B71E42"/>
              </a:buClr>
              <a:buSzPts val="2000"/>
              <a:buFont typeface="Noto Sans Symbols"/>
              <a:buNone/>
            </a:pPr>
            <a:r>
              <a:t/>
            </a:r>
            <a:endParaRPr sz="2000">
              <a:solidFill>
                <a:srgbClr val="000000"/>
              </a:solidFill>
              <a:latin typeface="Arial"/>
              <a:ea typeface="Arial"/>
              <a:cs typeface="Arial"/>
              <a:sym typeface="Arial"/>
            </a:endParaRPr>
          </a:p>
          <a:p>
            <a:pPr indent="-228600" lvl="0" marL="228600" marR="0" rtl="0" algn="just">
              <a:lnSpc>
                <a:spcPct val="120000"/>
              </a:lnSpc>
              <a:spcBef>
                <a:spcPts val="100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TCP/IP also determines how the packet is addressed and transmitted, routed, and received in the most efficient route across a network.</a:t>
            </a:r>
            <a:endParaRPr/>
          </a:p>
          <a:p>
            <a:pPr indent="-101600" lvl="0" marL="228600" marR="0" rtl="0" algn="just">
              <a:lnSpc>
                <a:spcPct val="120000"/>
              </a:lnSpc>
              <a:spcBef>
                <a:spcPts val="1000"/>
              </a:spcBef>
              <a:spcAft>
                <a:spcPts val="0"/>
              </a:spcAft>
              <a:buClr>
                <a:srgbClr val="B71E42"/>
              </a:buClr>
              <a:buSzPts val="2000"/>
              <a:buFont typeface="Noto Sans Symbols"/>
              <a:buNone/>
            </a:pPr>
            <a:r>
              <a:t/>
            </a:r>
            <a:endParaRPr sz="2000">
              <a:solidFill>
                <a:srgbClr val="000000"/>
              </a:solidFill>
              <a:latin typeface="Arial"/>
              <a:ea typeface="Arial"/>
              <a:cs typeface="Arial"/>
              <a:sym typeface="Arial"/>
            </a:endParaRPr>
          </a:p>
        </p:txBody>
      </p:sp>
      <p:pic>
        <p:nvPicPr>
          <p:cNvPr id="1452" name="Google Shape;1452;p150"/>
          <p:cNvPicPr preferRelativeResize="0"/>
          <p:nvPr/>
        </p:nvPicPr>
        <p:blipFill rotWithShape="1">
          <a:blip r:embed="rId3">
            <a:alphaModFix/>
          </a:blip>
          <a:srcRect b="0" l="0" r="0" t="0"/>
          <a:stretch/>
        </p:blipFill>
        <p:spPr>
          <a:xfrm>
            <a:off x="11209866" y="1"/>
            <a:ext cx="982133" cy="982133"/>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151"/>
          <p:cNvSpPr txBox="1"/>
          <p:nvPr>
            <p:ph type="title"/>
          </p:nvPr>
        </p:nvSpPr>
        <p:spPr>
          <a:xfrm>
            <a:off x="0" y="3"/>
            <a:ext cx="12192000" cy="1004710"/>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TCP/IP MODEL CONT…</a:t>
            </a:r>
            <a:endParaRPr b="1" sz="4800">
              <a:solidFill>
                <a:schemeClr val="lt1"/>
              </a:solidFill>
              <a:latin typeface="Arial"/>
              <a:ea typeface="Arial"/>
              <a:cs typeface="Arial"/>
              <a:sym typeface="Arial"/>
            </a:endParaRPr>
          </a:p>
        </p:txBody>
      </p:sp>
      <p:sp>
        <p:nvSpPr>
          <p:cNvPr id="1458" name="Google Shape;1458;p15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sp>
        <p:nvSpPr>
          <p:cNvPr id="1459" name="Google Shape;1459;p151"/>
          <p:cNvSpPr/>
          <p:nvPr/>
        </p:nvSpPr>
        <p:spPr>
          <a:xfrm>
            <a:off x="0" y="1004713"/>
            <a:ext cx="12192000" cy="3929281"/>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000000"/>
                </a:solidFill>
                <a:latin typeface="Arial"/>
                <a:ea typeface="Arial"/>
                <a:cs typeface="Arial"/>
                <a:sym typeface="Arial"/>
              </a:rPr>
              <a:t>What is TCP/IP?</a:t>
            </a:r>
            <a:endParaRPr/>
          </a:p>
          <a:p>
            <a:pPr indent="0" lvl="0" marL="0" marR="0" rtl="0" algn="just">
              <a:lnSpc>
                <a:spcPct val="120000"/>
              </a:lnSpc>
              <a:spcBef>
                <a:spcPts val="1000"/>
              </a:spcBef>
              <a:spcAft>
                <a:spcPts val="0"/>
              </a:spcAft>
              <a:buNone/>
            </a:pPr>
            <a:r>
              <a:t/>
            </a:r>
            <a:endParaRPr sz="2000">
              <a:solidFill>
                <a:srgbClr val="000000"/>
              </a:solidFill>
              <a:latin typeface="Arial"/>
              <a:ea typeface="Arial"/>
              <a:cs typeface="Arial"/>
              <a:sym typeface="Arial"/>
            </a:endParaRPr>
          </a:p>
          <a:p>
            <a:pPr indent="-228600" lvl="0" marL="228600" marR="0" rtl="0" algn="just">
              <a:lnSpc>
                <a:spcPct val="120000"/>
              </a:lnSpc>
              <a:spcBef>
                <a:spcPts val="100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The TCP/IP model is designed to be stateless. This design means the network stack treats each request as new because it isn't related to the previous request.</a:t>
            </a:r>
            <a:endParaRPr/>
          </a:p>
          <a:p>
            <a:pPr indent="0" lvl="0" marL="0" marR="0" rtl="0" algn="just">
              <a:lnSpc>
                <a:spcPct val="120000"/>
              </a:lnSpc>
              <a:spcBef>
                <a:spcPts val="1000"/>
              </a:spcBef>
              <a:spcAft>
                <a:spcPts val="0"/>
              </a:spcAft>
              <a:buNone/>
            </a:pPr>
            <a:r>
              <a:rPr lang="en-US" sz="2000">
                <a:solidFill>
                  <a:srgbClr val="000000"/>
                </a:solidFill>
                <a:latin typeface="Arial"/>
                <a:ea typeface="Arial"/>
                <a:cs typeface="Arial"/>
                <a:sym typeface="Arial"/>
              </a:rPr>
              <a:t> </a:t>
            </a:r>
            <a:endParaRPr/>
          </a:p>
          <a:p>
            <a:pPr indent="-228600" lvl="0" marL="228600" marR="0" rtl="0" algn="just">
              <a:lnSpc>
                <a:spcPct val="120000"/>
              </a:lnSpc>
              <a:spcBef>
                <a:spcPts val="100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One part of the TCP/IP model isn't stateless. The transport layer operates in a stateful mode because it maintains a connection until all the packets in the message are received.</a:t>
            </a:r>
            <a:endParaRPr sz="2000">
              <a:solidFill>
                <a:srgbClr val="000000"/>
              </a:solidFill>
              <a:latin typeface="Arial"/>
              <a:ea typeface="Arial"/>
              <a:cs typeface="Arial"/>
              <a:sym typeface="Arial"/>
            </a:endParaRPr>
          </a:p>
        </p:txBody>
      </p:sp>
      <p:pic>
        <p:nvPicPr>
          <p:cNvPr id="1460" name="Google Shape;1460;p151"/>
          <p:cNvPicPr preferRelativeResize="0"/>
          <p:nvPr/>
        </p:nvPicPr>
        <p:blipFill rotWithShape="1">
          <a:blip r:embed="rId3">
            <a:alphaModFix/>
          </a:blip>
          <a:srcRect b="0" l="0" r="0" t="0"/>
          <a:stretch/>
        </p:blipFill>
        <p:spPr>
          <a:xfrm>
            <a:off x="11210459" y="23172"/>
            <a:ext cx="981541" cy="981541"/>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52"/>
          <p:cNvSpPr txBox="1"/>
          <p:nvPr>
            <p:ph type="title"/>
          </p:nvPr>
        </p:nvSpPr>
        <p:spPr>
          <a:xfrm>
            <a:off x="0" y="3"/>
            <a:ext cx="12192000" cy="1004710"/>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TCP/IP MODEL CONT…</a:t>
            </a:r>
            <a:endParaRPr b="1" sz="4800">
              <a:solidFill>
                <a:schemeClr val="lt1"/>
              </a:solidFill>
              <a:latin typeface="Arial"/>
              <a:ea typeface="Arial"/>
              <a:cs typeface="Arial"/>
              <a:sym typeface="Arial"/>
            </a:endParaRPr>
          </a:p>
        </p:txBody>
      </p:sp>
      <p:sp>
        <p:nvSpPr>
          <p:cNvPr id="1466" name="Google Shape;1466;p15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sp>
        <p:nvSpPr>
          <p:cNvPr id="1467" name="Google Shape;1467;p152"/>
          <p:cNvSpPr/>
          <p:nvPr/>
        </p:nvSpPr>
        <p:spPr>
          <a:xfrm>
            <a:off x="0" y="1004713"/>
            <a:ext cx="12192000" cy="2323713"/>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000000"/>
                </a:solidFill>
                <a:latin typeface="Arial"/>
                <a:ea typeface="Arial"/>
                <a:cs typeface="Arial"/>
                <a:sym typeface="Arial"/>
              </a:rPr>
              <a:t>Who owns TCP/IP?</a:t>
            </a:r>
            <a:endParaRPr/>
          </a:p>
          <a:p>
            <a:pPr indent="-228600" lvl="0" marL="228600" marR="0" rtl="0" algn="just">
              <a:lnSpc>
                <a:spcPct val="120000"/>
              </a:lnSpc>
              <a:spcBef>
                <a:spcPts val="100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TCP/IP is an open standard. </a:t>
            </a:r>
            <a:endParaRPr sz="2000">
              <a:solidFill>
                <a:srgbClr val="000000"/>
              </a:solidFill>
              <a:latin typeface="Arial"/>
              <a:ea typeface="Arial"/>
              <a:cs typeface="Arial"/>
              <a:sym typeface="Arial"/>
            </a:endParaRPr>
          </a:p>
          <a:p>
            <a:pPr indent="-101600" lvl="0" marL="228600" marR="0" rtl="0" algn="just">
              <a:lnSpc>
                <a:spcPct val="120000"/>
              </a:lnSpc>
              <a:spcBef>
                <a:spcPts val="1000"/>
              </a:spcBef>
              <a:spcAft>
                <a:spcPts val="0"/>
              </a:spcAft>
              <a:buClr>
                <a:srgbClr val="B71E42"/>
              </a:buClr>
              <a:buSzPts val="2000"/>
              <a:buFont typeface="Noto Sans Symbols"/>
              <a:buNone/>
            </a:pPr>
            <a:r>
              <a:t/>
            </a:r>
            <a:endParaRPr sz="2000">
              <a:solidFill>
                <a:srgbClr val="000000"/>
              </a:solidFill>
              <a:latin typeface="Arial"/>
              <a:ea typeface="Arial"/>
              <a:cs typeface="Arial"/>
              <a:sym typeface="Arial"/>
            </a:endParaRPr>
          </a:p>
          <a:p>
            <a:pPr indent="-228600" lvl="0" marL="228600" marR="0" rtl="0" algn="just">
              <a:lnSpc>
                <a:spcPct val="120000"/>
              </a:lnSpc>
              <a:spcBef>
                <a:spcPts val="100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It's governed, but it's not owned by any one organization, so it works with all operating systems, networks, and hardware.</a:t>
            </a:r>
            <a:endParaRPr/>
          </a:p>
        </p:txBody>
      </p:sp>
      <p:pic>
        <p:nvPicPr>
          <p:cNvPr id="1468" name="Google Shape;1468;p152"/>
          <p:cNvPicPr preferRelativeResize="0"/>
          <p:nvPr/>
        </p:nvPicPr>
        <p:blipFill rotWithShape="1">
          <a:blip r:embed="rId3">
            <a:alphaModFix/>
          </a:blip>
          <a:srcRect b="0" l="0" r="0" t="0"/>
          <a:stretch/>
        </p:blipFill>
        <p:spPr>
          <a:xfrm>
            <a:off x="11210459" y="11588"/>
            <a:ext cx="981541" cy="98154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53"/>
          <p:cNvSpPr txBox="1"/>
          <p:nvPr>
            <p:ph type="title"/>
          </p:nvPr>
        </p:nvSpPr>
        <p:spPr>
          <a:xfrm>
            <a:off x="0" y="3"/>
            <a:ext cx="12192000" cy="1004710"/>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TCP/IP MODEL LAYERS CONT…</a:t>
            </a:r>
            <a:endParaRPr b="1" sz="4800">
              <a:solidFill>
                <a:schemeClr val="lt1"/>
              </a:solidFill>
              <a:latin typeface="Arial"/>
              <a:ea typeface="Arial"/>
              <a:cs typeface="Arial"/>
              <a:sym typeface="Arial"/>
            </a:endParaRPr>
          </a:p>
        </p:txBody>
      </p:sp>
      <p:sp>
        <p:nvSpPr>
          <p:cNvPr id="1474" name="Google Shape;1474;p15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sp>
        <p:nvSpPr>
          <p:cNvPr id="1475" name="Google Shape;1475;p153"/>
          <p:cNvSpPr/>
          <p:nvPr/>
        </p:nvSpPr>
        <p:spPr>
          <a:xfrm>
            <a:off x="0" y="1422406"/>
            <a:ext cx="12192000" cy="3688189"/>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000">
                <a:solidFill>
                  <a:srgbClr val="000000"/>
                </a:solidFill>
                <a:latin typeface="Arial"/>
                <a:ea typeface="Arial"/>
                <a:cs typeface="Arial"/>
                <a:sym typeface="Arial"/>
              </a:rPr>
              <a:t>TCP/IP model layers</a:t>
            </a:r>
            <a:endParaRPr/>
          </a:p>
          <a:p>
            <a:pPr indent="0" lvl="0" marL="0" marR="0" rtl="0" algn="just">
              <a:lnSpc>
                <a:spcPct val="120000"/>
              </a:lnSpc>
              <a:spcBef>
                <a:spcPts val="1000"/>
              </a:spcBef>
              <a:spcAft>
                <a:spcPts val="0"/>
              </a:spcAft>
              <a:buNone/>
            </a:pPr>
            <a:r>
              <a:rPr lang="en-US" sz="2000">
                <a:solidFill>
                  <a:srgbClr val="000000"/>
                </a:solidFill>
                <a:latin typeface="Arial"/>
                <a:ea typeface="Arial"/>
                <a:cs typeface="Arial"/>
                <a:sym typeface="Arial"/>
              </a:rPr>
              <a:t>The TCP/IP model is made up of four distinct layers. Each layer uses a different type of protocol. Notice how the TCP/IP model is similar to the Internet Protocol suite discussed earlier.</a:t>
            </a:r>
            <a:endParaRPr sz="2000">
              <a:solidFill>
                <a:srgbClr val="000000"/>
              </a:solidFill>
              <a:latin typeface="Arial"/>
              <a:ea typeface="Arial"/>
              <a:cs typeface="Arial"/>
              <a:sym typeface="Arial"/>
            </a:endParaRPr>
          </a:p>
          <a:p>
            <a:pPr indent="-228600" lvl="1" marL="685800" marR="0" rtl="0" algn="just">
              <a:lnSpc>
                <a:spcPct val="120000"/>
              </a:lnSpc>
              <a:spcBef>
                <a:spcPts val="1000"/>
              </a:spcBef>
              <a:spcAft>
                <a:spcPts val="0"/>
              </a:spcAft>
              <a:buClr>
                <a:srgbClr val="B71E42"/>
              </a:buClr>
              <a:buSzPts val="2000"/>
              <a:buFont typeface="Noto Sans Symbols"/>
              <a:buChar char="⮚"/>
            </a:pPr>
            <a:r>
              <a:rPr b="1" i="0" lang="en-US" sz="2000" u="none" cap="none" strike="noStrike">
                <a:solidFill>
                  <a:srgbClr val="000000"/>
                </a:solidFill>
                <a:latin typeface="Arial"/>
                <a:ea typeface="Arial"/>
                <a:cs typeface="Arial"/>
                <a:sym typeface="Arial"/>
              </a:rPr>
              <a:t>Application layer 4</a:t>
            </a:r>
            <a:endParaRPr b="1" i="0" sz="2000" u="none" cap="none" strike="noStrike">
              <a:solidFill>
                <a:srgbClr val="000000"/>
              </a:solidFill>
              <a:latin typeface="Arial"/>
              <a:ea typeface="Arial"/>
              <a:cs typeface="Arial"/>
              <a:sym typeface="Arial"/>
            </a:endParaRPr>
          </a:p>
          <a:p>
            <a:pPr indent="-228600" lvl="1" marL="685800" marR="0" rtl="0" algn="just">
              <a:lnSpc>
                <a:spcPct val="120000"/>
              </a:lnSpc>
              <a:spcBef>
                <a:spcPts val="1000"/>
              </a:spcBef>
              <a:spcAft>
                <a:spcPts val="0"/>
              </a:spcAft>
              <a:buClr>
                <a:srgbClr val="B71E42"/>
              </a:buClr>
              <a:buSzPts val="2000"/>
              <a:buFont typeface="Noto Sans Symbols"/>
              <a:buChar char="⮚"/>
            </a:pPr>
            <a:r>
              <a:rPr b="1" i="0" lang="en-US" sz="2000" u="none" cap="none" strike="noStrike">
                <a:solidFill>
                  <a:srgbClr val="000000"/>
                </a:solidFill>
                <a:latin typeface="Arial"/>
                <a:ea typeface="Arial"/>
                <a:cs typeface="Arial"/>
                <a:sym typeface="Arial"/>
              </a:rPr>
              <a:t>Transport layer  3</a:t>
            </a:r>
            <a:endParaRPr/>
          </a:p>
          <a:p>
            <a:pPr indent="-228600" lvl="1" marL="685800" marR="0" rtl="0" algn="just">
              <a:lnSpc>
                <a:spcPct val="120000"/>
              </a:lnSpc>
              <a:spcBef>
                <a:spcPts val="1000"/>
              </a:spcBef>
              <a:spcAft>
                <a:spcPts val="0"/>
              </a:spcAft>
              <a:buClr>
                <a:srgbClr val="B71E42"/>
              </a:buClr>
              <a:buSzPts val="2000"/>
              <a:buFont typeface="Noto Sans Symbols"/>
              <a:buChar char="⮚"/>
            </a:pPr>
            <a:r>
              <a:rPr b="1" i="0" lang="en-US" sz="2000" u="none" cap="none" strike="noStrike">
                <a:solidFill>
                  <a:srgbClr val="000000"/>
                </a:solidFill>
                <a:latin typeface="Arial"/>
                <a:ea typeface="Arial"/>
                <a:cs typeface="Arial"/>
                <a:sym typeface="Arial"/>
              </a:rPr>
              <a:t>Internet layer  2</a:t>
            </a:r>
            <a:endParaRPr/>
          </a:p>
          <a:p>
            <a:pPr indent="-228600" lvl="1" marL="685800" marR="0" rtl="0" algn="just">
              <a:lnSpc>
                <a:spcPct val="120000"/>
              </a:lnSpc>
              <a:spcBef>
                <a:spcPts val="1000"/>
              </a:spcBef>
              <a:spcAft>
                <a:spcPts val="0"/>
              </a:spcAft>
              <a:buClr>
                <a:srgbClr val="B71E42"/>
              </a:buClr>
              <a:buSzPts val="2000"/>
              <a:buFont typeface="Noto Sans Symbols"/>
              <a:buChar char="⮚"/>
            </a:pPr>
            <a:r>
              <a:rPr b="1" i="0" lang="en-US" sz="2000" u="none" cap="none" strike="noStrike">
                <a:solidFill>
                  <a:srgbClr val="000000"/>
                </a:solidFill>
                <a:latin typeface="Arial"/>
                <a:ea typeface="Arial"/>
                <a:cs typeface="Arial"/>
                <a:sym typeface="Arial"/>
              </a:rPr>
              <a:t>Network access layer 1</a:t>
            </a:r>
            <a:endParaRPr b="1" i="0" sz="2000" u="none" cap="none" strike="noStrike">
              <a:solidFill>
                <a:srgbClr val="000000"/>
              </a:solidFill>
              <a:latin typeface="Arial"/>
              <a:ea typeface="Arial"/>
              <a:cs typeface="Arial"/>
              <a:sym typeface="Arial"/>
            </a:endParaRPr>
          </a:p>
        </p:txBody>
      </p:sp>
      <p:pic>
        <p:nvPicPr>
          <p:cNvPr id="1476" name="Google Shape;1476;p153"/>
          <p:cNvPicPr preferRelativeResize="0"/>
          <p:nvPr/>
        </p:nvPicPr>
        <p:blipFill rotWithShape="1">
          <a:blip r:embed="rId3">
            <a:alphaModFix/>
          </a:blip>
          <a:srcRect b="0" l="0" r="0" t="0"/>
          <a:stretch/>
        </p:blipFill>
        <p:spPr>
          <a:xfrm>
            <a:off x="11210459" y="0"/>
            <a:ext cx="981541" cy="981541"/>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154"/>
          <p:cNvSpPr txBox="1"/>
          <p:nvPr>
            <p:ph type="title"/>
          </p:nvPr>
        </p:nvSpPr>
        <p:spPr>
          <a:xfrm>
            <a:off x="0" y="-1"/>
            <a:ext cx="12192000" cy="95391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TCP/IP MODEL LAYERS CONT…</a:t>
            </a:r>
            <a:endParaRPr sz="4800"/>
          </a:p>
        </p:txBody>
      </p:sp>
      <p:sp>
        <p:nvSpPr>
          <p:cNvPr id="1482" name="Google Shape;1482;p154"/>
          <p:cNvSpPr txBox="1"/>
          <p:nvPr>
            <p:ph idx="1" type="body"/>
          </p:nvPr>
        </p:nvSpPr>
        <p:spPr>
          <a:xfrm>
            <a:off x="0" y="1106311"/>
            <a:ext cx="12192000" cy="4989689"/>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Clr>
                <a:srgbClr val="B71E42"/>
              </a:buClr>
              <a:buSzPts val="2000"/>
              <a:buNone/>
            </a:pPr>
            <a:r>
              <a:rPr b="1" lang="en-US">
                <a:solidFill>
                  <a:srgbClr val="000000"/>
                </a:solidFill>
                <a:latin typeface="Arial"/>
                <a:ea typeface="Arial"/>
                <a:cs typeface="Arial"/>
                <a:sym typeface="Arial"/>
              </a:rPr>
              <a:t>TCP/IP model layers</a:t>
            </a:r>
            <a:endParaRPr/>
          </a:p>
          <a:p>
            <a:pPr indent="0" lvl="0" marL="0" rtl="0" algn="just">
              <a:lnSpc>
                <a:spcPct val="120000"/>
              </a:lnSpc>
              <a:spcBef>
                <a:spcPts val="1000"/>
              </a:spcBef>
              <a:spcAft>
                <a:spcPts val="0"/>
              </a:spcAft>
              <a:buClr>
                <a:srgbClr val="B71E42"/>
              </a:buClr>
              <a:buSzPts val="2000"/>
              <a:buNone/>
            </a:pPr>
            <a:r>
              <a:t/>
            </a:r>
            <a:endParaRPr b="1">
              <a:solidFill>
                <a:srgbClr val="000000"/>
              </a:solidFill>
              <a:latin typeface="Arial"/>
              <a:ea typeface="Arial"/>
              <a:cs typeface="Arial"/>
              <a:sym typeface="Arial"/>
            </a:endParaRPr>
          </a:p>
          <a:p>
            <a:pPr indent="0" lvl="0" marL="0" rtl="0" algn="just">
              <a:lnSpc>
                <a:spcPct val="120000"/>
              </a:lnSpc>
              <a:spcBef>
                <a:spcPts val="1000"/>
              </a:spcBef>
              <a:spcAft>
                <a:spcPts val="0"/>
              </a:spcAft>
              <a:buClr>
                <a:srgbClr val="B71E42"/>
              </a:buClr>
              <a:buSzPts val="2000"/>
              <a:buNone/>
            </a:pPr>
            <a:r>
              <a:rPr b="1" lang="en-US">
                <a:solidFill>
                  <a:srgbClr val="000000"/>
                </a:solidFill>
                <a:latin typeface="Arial"/>
                <a:ea typeface="Arial"/>
                <a:cs typeface="Arial"/>
                <a:sym typeface="Arial"/>
              </a:rPr>
              <a:t>Application layer 4: </a:t>
            </a:r>
            <a:endParaRPr/>
          </a:p>
          <a:p>
            <a:pPr indent="0" lvl="0" marL="0" rtl="0" algn="just">
              <a:lnSpc>
                <a:spcPct val="120000"/>
              </a:lnSpc>
              <a:spcBef>
                <a:spcPts val="1000"/>
              </a:spcBef>
              <a:spcAft>
                <a:spcPts val="0"/>
              </a:spcAft>
              <a:buClr>
                <a:srgbClr val="B71E42"/>
              </a:buClr>
              <a:buSzPts val="2000"/>
              <a:buNone/>
            </a:pPr>
            <a:r>
              <a:rPr lang="en-US">
                <a:solidFill>
                  <a:srgbClr val="000000"/>
                </a:solidFill>
                <a:latin typeface="Arial"/>
                <a:ea typeface="Arial"/>
                <a:cs typeface="Arial"/>
                <a:sym typeface="Arial"/>
              </a:rPr>
              <a:t>The application layer is responsible for determining which communication protocols are used.</a:t>
            </a:r>
            <a:endParaRPr>
              <a:solidFill>
                <a:srgbClr val="000000"/>
              </a:solidFill>
              <a:latin typeface="Arial"/>
              <a:ea typeface="Arial"/>
              <a:cs typeface="Arial"/>
              <a:sym typeface="Arial"/>
            </a:endParaRPr>
          </a:p>
        </p:txBody>
      </p:sp>
      <p:sp>
        <p:nvSpPr>
          <p:cNvPr id="1483" name="Google Shape;1483;p15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484" name="Google Shape;1484;p154"/>
          <p:cNvPicPr preferRelativeResize="0"/>
          <p:nvPr/>
        </p:nvPicPr>
        <p:blipFill rotWithShape="1">
          <a:blip r:embed="rId3">
            <a:alphaModFix/>
          </a:blip>
          <a:srcRect b="0" l="0" r="0" t="0"/>
          <a:stretch/>
        </p:blipFill>
        <p:spPr>
          <a:xfrm>
            <a:off x="11166419" y="0"/>
            <a:ext cx="953911" cy="953911"/>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155"/>
          <p:cNvSpPr txBox="1"/>
          <p:nvPr>
            <p:ph type="title"/>
          </p:nvPr>
        </p:nvSpPr>
        <p:spPr>
          <a:xfrm>
            <a:off x="0" y="-1"/>
            <a:ext cx="12192000" cy="95391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TCP/IP MODEL LAYERS CONT…</a:t>
            </a:r>
            <a:endParaRPr sz="4800"/>
          </a:p>
        </p:txBody>
      </p:sp>
      <p:sp>
        <p:nvSpPr>
          <p:cNvPr id="1490" name="Google Shape;1490;p155"/>
          <p:cNvSpPr txBox="1"/>
          <p:nvPr>
            <p:ph idx="1" type="body"/>
          </p:nvPr>
        </p:nvSpPr>
        <p:spPr>
          <a:xfrm>
            <a:off x="0" y="1106311"/>
            <a:ext cx="12192000" cy="4989689"/>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Clr>
                <a:srgbClr val="B71E42"/>
              </a:buClr>
              <a:buSzPts val="2000"/>
              <a:buNone/>
            </a:pPr>
            <a:r>
              <a:rPr b="1" lang="en-US">
                <a:solidFill>
                  <a:srgbClr val="000000"/>
                </a:solidFill>
                <a:latin typeface="Arial"/>
                <a:ea typeface="Arial"/>
                <a:cs typeface="Arial"/>
                <a:sym typeface="Arial"/>
              </a:rPr>
              <a:t>TCP/IP model layers</a:t>
            </a:r>
            <a:endParaRPr/>
          </a:p>
          <a:p>
            <a:pPr indent="0" lvl="0" marL="0" rtl="0" algn="just">
              <a:lnSpc>
                <a:spcPct val="120000"/>
              </a:lnSpc>
              <a:spcBef>
                <a:spcPts val="1000"/>
              </a:spcBef>
              <a:spcAft>
                <a:spcPts val="0"/>
              </a:spcAft>
              <a:buClr>
                <a:srgbClr val="B71E42"/>
              </a:buClr>
              <a:buSzPts val="2000"/>
              <a:buNone/>
            </a:pPr>
            <a:r>
              <a:t/>
            </a:r>
            <a:endParaRPr b="1">
              <a:solidFill>
                <a:srgbClr val="000000"/>
              </a:solidFill>
              <a:latin typeface="Arial"/>
              <a:ea typeface="Arial"/>
              <a:cs typeface="Arial"/>
              <a:sym typeface="Arial"/>
            </a:endParaRPr>
          </a:p>
          <a:p>
            <a:pPr indent="0" lvl="0" marL="0" rtl="0" algn="just">
              <a:lnSpc>
                <a:spcPct val="120000"/>
              </a:lnSpc>
              <a:spcBef>
                <a:spcPts val="1000"/>
              </a:spcBef>
              <a:spcAft>
                <a:spcPts val="0"/>
              </a:spcAft>
              <a:buClr>
                <a:srgbClr val="B71E42"/>
              </a:buClr>
              <a:buSzPts val="2000"/>
              <a:buNone/>
            </a:pPr>
            <a:r>
              <a:rPr b="1" lang="en-US">
                <a:solidFill>
                  <a:srgbClr val="000000"/>
                </a:solidFill>
                <a:latin typeface="Arial"/>
                <a:ea typeface="Arial"/>
                <a:cs typeface="Arial"/>
                <a:sym typeface="Arial"/>
              </a:rPr>
              <a:t>Application layer 4: </a:t>
            </a:r>
            <a:endParaRPr>
              <a:solidFill>
                <a:srgbClr val="000000"/>
              </a:solidFill>
              <a:latin typeface="Arial"/>
              <a:ea typeface="Arial"/>
              <a:cs typeface="Arial"/>
              <a:sym typeface="Arial"/>
            </a:endParaRPr>
          </a:p>
          <a:p>
            <a:pPr indent="0" lvl="0" marL="0" rtl="0" algn="just">
              <a:lnSpc>
                <a:spcPct val="120000"/>
              </a:lnSpc>
              <a:spcBef>
                <a:spcPts val="1000"/>
              </a:spcBef>
              <a:spcAft>
                <a:spcPts val="0"/>
              </a:spcAft>
              <a:buClr>
                <a:srgbClr val="B71E42"/>
              </a:buClr>
              <a:buSzPts val="2000"/>
              <a:buNone/>
            </a:pPr>
            <a:r>
              <a:rPr lang="en-US">
                <a:solidFill>
                  <a:srgbClr val="000000"/>
                </a:solidFill>
                <a:latin typeface="Arial"/>
                <a:ea typeface="Arial"/>
                <a:cs typeface="Arial"/>
                <a:sym typeface="Arial"/>
              </a:rPr>
              <a:t>The functions of the application layer are −</a:t>
            </a:r>
            <a:endParaRPr>
              <a:solidFill>
                <a:srgbClr val="000000"/>
              </a:solidFill>
              <a:latin typeface="Arial"/>
              <a:ea typeface="Arial"/>
              <a:cs typeface="Arial"/>
              <a:sym typeface="Arial"/>
            </a:endParaRPr>
          </a:p>
          <a:p>
            <a:pPr indent="-228600" lvl="1" marL="685800" rtl="0" algn="just">
              <a:lnSpc>
                <a:spcPct val="120000"/>
              </a:lnSpc>
              <a:spcBef>
                <a:spcPts val="500"/>
              </a:spcBef>
              <a:spcAft>
                <a:spcPts val="0"/>
              </a:spcAft>
              <a:buClr>
                <a:srgbClr val="B71E42"/>
              </a:buClr>
              <a:buSzPts val="1800"/>
              <a:buFont typeface="Noto Sans Symbols"/>
              <a:buChar char="⮚"/>
            </a:pPr>
            <a:r>
              <a:rPr lang="en-US">
                <a:solidFill>
                  <a:srgbClr val="000000"/>
                </a:solidFill>
                <a:latin typeface="Arial"/>
                <a:ea typeface="Arial"/>
                <a:cs typeface="Arial"/>
                <a:sym typeface="Arial"/>
              </a:rPr>
              <a:t>It facilitates the user to use the services of the network.</a:t>
            </a:r>
            <a:endParaRPr/>
          </a:p>
          <a:p>
            <a:pPr indent="-228600" lvl="1" marL="685800" rtl="0" algn="just">
              <a:lnSpc>
                <a:spcPct val="120000"/>
              </a:lnSpc>
              <a:spcBef>
                <a:spcPts val="500"/>
              </a:spcBef>
              <a:spcAft>
                <a:spcPts val="0"/>
              </a:spcAft>
              <a:buClr>
                <a:srgbClr val="B71E42"/>
              </a:buClr>
              <a:buSzPts val="1800"/>
              <a:buFont typeface="Noto Sans Symbols"/>
              <a:buChar char="⮚"/>
            </a:pPr>
            <a:r>
              <a:rPr lang="en-US">
                <a:solidFill>
                  <a:srgbClr val="000000"/>
                </a:solidFill>
                <a:latin typeface="Arial"/>
                <a:ea typeface="Arial"/>
                <a:cs typeface="Arial"/>
                <a:sym typeface="Arial"/>
              </a:rPr>
              <a:t>It is used to develop network-based applications.</a:t>
            </a:r>
            <a:endParaRPr/>
          </a:p>
          <a:p>
            <a:pPr indent="-228600" lvl="1" marL="685800" rtl="0" algn="just">
              <a:lnSpc>
                <a:spcPct val="120000"/>
              </a:lnSpc>
              <a:spcBef>
                <a:spcPts val="500"/>
              </a:spcBef>
              <a:spcAft>
                <a:spcPts val="0"/>
              </a:spcAft>
              <a:buClr>
                <a:srgbClr val="B71E42"/>
              </a:buClr>
              <a:buSzPts val="1800"/>
              <a:buFont typeface="Noto Sans Symbols"/>
              <a:buChar char="⮚"/>
            </a:pPr>
            <a:r>
              <a:rPr lang="en-US">
                <a:solidFill>
                  <a:srgbClr val="000000"/>
                </a:solidFill>
                <a:latin typeface="Arial"/>
                <a:ea typeface="Arial"/>
                <a:cs typeface="Arial"/>
                <a:sym typeface="Arial"/>
              </a:rPr>
              <a:t>It provides user services like user login, naming network devices, formatting messages, and e-mails, transfer of files etc.</a:t>
            </a:r>
            <a:endParaRPr/>
          </a:p>
          <a:p>
            <a:pPr indent="-228600" lvl="1" marL="685800" rtl="0" algn="just">
              <a:lnSpc>
                <a:spcPct val="120000"/>
              </a:lnSpc>
              <a:spcBef>
                <a:spcPts val="500"/>
              </a:spcBef>
              <a:spcAft>
                <a:spcPts val="0"/>
              </a:spcAft>
              <a:buClr>
                <a:srgbClr val="B71E42"/>
              </a:buClr>
              <a:buSzPts val="1800"/>
              <a:buFont typeface="Noto Sans Symbols"/>
              <a:buChar char="⮚"/>
            </a:pPr>
            <a:r>
              <a:rPr lang="en-US">
                <a:solidFill>
                  <a:srgbClr val="000000"/>
                </a:solidFill>
                <a:latin typeface="Arial"/>
                <a:ea typeface="Arial"/>
                <a:cs typeface="Arial"/>
                <a:sym typeface="Arial"/>
              </a:rPr>
              <a:t>It is also concerned with error handling and recovery of the message as a whole.</a:t>
            </a:r>
            <a:endParaRPr/>
          </a:p>
          <a:p>
            <a:pPr indent="-101600" lvl="0" marL="228600" rtl="0" algn="just">
              <a:lnSpc>
                <a:spcPct val="120000"/>
              </a:lnSpc>
              <a:spcBef>
                <a:spcPts val="1000"/>
              </a:spcBef>
              <a:spcAft>
                <a:spcPts val="0"/>
              </a:spcAft>
              <a:buClr>
                <a:srgbClr val="B71E42"/>
              </a:buClr>
              <a:buSzPts val="2000"/>
              <a:buFont typeface="Noto Sans Symbols"/>
              <a:buNone/>
            </a:pPr>
            <a:r>
              <a:t/>
            </a:r>
            <a:endParaRPr>
              <a:solidFill>
                <a:srgbClr val="000000"/>
              </a:solidFill>
              <a:latin typeface="Arial"/>
              <a:ea typeface="Arial"/>
              <a:cs typeface="Arial"/>
              <a:sym typeface="Arial"/>
            </a:endParaRPr>
          </a:p>
        </p:txBody>
      </p:sp>
      <p:sp>
        <p:nvSpPr>
          <p:cNvPr id="1491" name="Google Shape;1491;p15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492" name="Google Shape;1492;p155"/>
          <p:cNvPicPr preferRelativeResize="0"/>
          <p:nvPr/>
        </p:nvPicPr>
        <p:blipFill rotWithShape="1">
          <a:blip r:embed="rId3">
            <a:alphaModFix/>
          </a:blip>
          <a:srcRect b="0" l="0" r="0" t="0"/>
          <a:stretch/>
        </p:blipFill>
        <p:spPr>
          <a:xfrm>
            <a:off x="11166419" y="0"/>
            <a:ext cx="953911" cy="953911"/>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56"/>
          <p:cNvSpPr txBox="1"/>
          <p:nvPr>
            <p:ph type="title"/>
          </p:nvPr>
        </p:nvSpPr>
        <p:spPr>
          <a:xfrm>
            <a:off x="0" y="-1"/>
            <a:ext cx="12192000" cy="95391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TCP/IP MODEL LAYERS CONT…</a:t>
            </a:r>
            <a:endParaRPr sz="4800"/>
          </a:p>
        </p:txBody>
      </p:sp>
      <p:sp>
        <p:nvSpPr>
          <p:cNvPr id="1498" name="Google Shape;1498;p156"/>
          <p:cNvSpPr txBox="1"/>
          <p:nvPr>
            <p:ph idx="1" type="body"/>
          </p:nvPr>
        </p:nvSpPr>
        <p:spPr>
          <a:xfrm>
            <a:off x="0" y="953910"/>
            <a:ext cx="11353799" cy="5153379"/>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Clr>
                <a:srgbClr val="B71E42"/>
              </a:buClr>
              <a:buSzPts val="2000"/>
              <a:buNone/>
            </a:pPr>
            <a:r>
              <a:rPr b="1" lang="en-US">
                <a:solidFill>
                  <a:srgbClr val="000000"/>
                </a:solidFill>
                <a:latin typeface="Arial"/>
                <a:ea typeface="Arial"/>
                <a:cs typeface="Arial"/>
                <a:sym typeface="Arial"/>
              </a:rPr>
              <a:t>TCP/IP model layers</a:t>
            </a:r>
            <a:endParaRPr/>
          </a:p>
          <a:p>
            <a:pPr indent="0" lvl="0" marL="0" rtl="0" algn="just">
              <a:lnSpc>
                <a:spcPct val="120000"/>
              </a:lnSpc>
              <a:spcBef>
                <a:spcPts val="1000"/>
              </a:spcBef>
              <a:spcAft>
                <a:spcPts val="0"/>
              </a:spcAft>
              <a:buClr>
                <a:srgbClr val="B71E42"/>
              </a:buClr>
              <a:buSzPts val="2000"/>
              <a:buNone/>
            </a:pPr>
            <a:r>
              <a:t/>
            </a:r>
            <a:endParaRPr b="1">
              <a:solidFill>
                <a:srgbClr val="000000"/>
              </a:solidFill>
              <a:latin typeface="Arial"/>
              <a:ea typeface="Arial"/>
              <a:cs typeface="Arial"/>
              <a:sym typeface="Arial"/>
            </a:endParaRPr>
          </a:p>
          <a:p>
            <a:pPr indent="0" lvl="0" marL="0" rtl="0" algn="just">
              <a:lnSpc>
                <a:spcPct val="120000"/>
              </a:lnSpc>
              <a:spcBef>
                <a:spcPts val="1000"/>
              </a:spcBef>
              <a:spcAft>
                <a:spcPts val="0"/>
              </a:spcAft>
              <a:buClr>
                <a:srgbClr val="B71E42"/>
              </a:buClr>
              <a:buSzPts val="2000"/>
              <a:buNone/>
            </a:pPr>
            <a:r>
              <a:rPr b="1" lang="en-US">
                <a:solidFill>
                  <a:srgbClr val="000000"/>
                </a:solidFill>
                <a:latin typeface="Arial"/>
                <a:ea typeface="Arial"/>
                <a:cs typeface="Arial"/>
                <a:sym typeface="Arial"/>
              </a:rPr>
              <a:t>Application layer 4 protocols: </a:t>
            </a:r>
            <a:endParaRPr/>
          </a:p>
          <a:p>
            <a:pPr indent="-228600" lvl="0" marL="228600" rtl="0" algn="just">
              <a:lnSpc>
                <a:spcPct val="120000"/>
              </a:lnSpc>
              <a:spcBef>
                <a:spcPts val="1000"/>
              </a:spcBef>
              <a:spcAft>
                <a:spcPts val="0"/>
              </a:spcAft>
              <a:buClr>
                <a:srgbClr val="B71E42"/>
              </a:buClr>
              <a:buSzPts val="2000"/>
              <a:buFont typeface="Noto Sans Symbols"/>
              <a:buChar char="⮚"/>
            </a:pPr>
            <a:r>
              <a:rPr lang="en-US">
                <a:solidFill>
                  <a:srgbClr val="000000"/>
                </a:solidFill>
                <a:latin typeface="Arial"/>
                <a:ea typeface="Arial"/>
                <a:cs typeface="Arial"/>
                <a:sym typeface="Arial"/>
              </a:rPr>
              <a:t>This layer includes HyperText Transfer Protocol (HTTP), DNS, File Transfer Protocol (FTP), Internet Message Access Protocol (IMAP), Lightweight Directory Access Protocol (LDAP), Post Office Protocol (POP), Simple Mail Transfer Protocol (SMTP), Simple Network Management Protocol (SNMP), Secure Shell (SSH), Telnet, and TLS/SSL.</a:t>
            </a:r>
            <a:endParaRPr>
              <a:solidFill>
                <a:srgbClr val="000000"/>
              </a:solidFill>
              <a:latin typeface="Arial"/>
              <a:ea typeface="Arial"/>
              <a:cs typeface="Arial"/>
              <a:sym typeface="Arial"/>
            </a:endParaRPr>
          </a:p>
        </p:txBody>
      </p:sp>
      <p:sp>
        <p:nvSpPr>
          <p:cNvPr id="1499" name="Google Shape;1499;p15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500" name="Google Shape;1500;p156"/>
          <p:cNvPicPr preferRelativeResize="0"/>
          <p:nvPr/>
        </p:nvPicPr>
        <p:blipFill rotWithShape="1">
          <a:blip r:embed="rId3">
            <a:alphaModFix/>
          </a:blip>
          <a:srcRect b="0" l="0" r="0" t="0"/>
          <a:stretch/>
        </p:blipFill>
        <p:spPr>
          <a:xfrm>
            <a:off x="11166419" y="0"/>
            <a:ext cx="953911" cy="953911"/>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57"/>
          <p:cNvSpPr txBox="1"/>
          <p:nvPr>
            <p:ph type="title"/>
          </p:nvPr>
        </p:nvSpPr>
        <p:spPr>
          <a:xfrm>
            <a:off x="0" y="-1"/>
            <a:ext cx="12192000" cy="95391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TCP/IP MODEL LAYERS CONT…</a:t>
            </a:r>
            <a:endParaRPr sz="4800"/>
          </a:p>
        </p:txBody>
      </p:sp>
      <p:sp>
        <p:nvSpPr>
          <p:cNvPr id="1506" name="Google Shape;1506;p157"/>
          <p:cNvSpPr txBox="1"/>
          <p:nvPr>
            <p:ph idx="1" type="body"/>
          </p:nvPr>
        </p:nvSpPr>
        <p:spPr>
          <a:xfrm>
            <a:off x="0" y="1106311"/>
            <a:ext cx="11353799" cy="5023556"/>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Clr>
                <a:srgbClr val="B71E42"/>
              </a:buClr>
              <a:buSzPts val="2000"/>
              <a:buNone/>
            </a:pPr>
            <a:r>
              <a:rPr b="1" lang="en-US">
                <a:solidFill>
                  <a:srgbClr val="000000"/>
                </a:solidFill>
                <a:latin typeface="Arial"/>
                <a:ea typeface="Arial"/>
                <a:cs typeface="Arial"/>
                <a:sym typeface="Arial"/>
              </a:rPr>
              <a:t>TCP/IP model layers</a:t>
            </a:r>
            <a:endParaRPr/>
          </a:p>
          <a:p>
            <a:pPr indent="0" lvl="0" marL="0" rtl="0" algn="just">
              <a:lnSpc>
                <a:spcPct val="120000"/>
              </a:lnSpc>
              <a:spcBef>
                <a:spcPts val="1000"/>
              </a:spcBef>
              <a:spcAft>
                <a:spcPts val="0"/>
              </a:spcAft>
              <a:buClr>
                <a:srgbClr val="B71E42"/>
              </a:buClr>
              <a:buSzPts val="2000"/>
              <a:buNone/>
            </a:pPr>
            <a:r>
              <a:t/>
            </a:r>
            <a:endParaRPr b="1">
              <a:solidFill>
                <a:srgbClr val="000000"/>
              </a:solidFill>
              <a:latin typeface="Arial"/>
              <a:ea typeface="Arial"/>
              <a:cs typeface="Arial"/>
              <a:sym typeface="Arial"/>
            </a:endParaRPr>
          </a:p>
          <a:p>
            <a:pPr indent="0" lvl="0" marL="0" rtl="0" algn="just">
              <a:lnSpc>
                <a:spcPct val="120000"/>
              </a:lnSpc>
              <a:spcBef>
                <a:spcPts val="1000"/>
              </a:spcBef>
              <a:spcAft>
                <a:spcPts val="0"/>
              </a:spcAft>
              <a:buClr>
                <a:srgbClr val="B71E42"/>
              </a:buClr>
              <a:buSzPts val="2000"/>
              <a:buNone/>
            </a:pPr>
            <a:r>
              <a:rPr b="1" lang="en-US">
                <a:solidFill>
                  <a:srgbClr val="000000"/>
                </a:solidFill>
                <a:latin typeface="Arial"/>
                <a:ea typeface="Arial"/>
                <a:cs typeface="Arial"/>
                <a:sym typeface="Arial"/>
              </a:rPr>
              <a:t>Transport layer 3: </a:t>
            </a:r>
            <a:endParaRPr/>
          </a:p>
          <a:p>
            <a:pPr indent="0" lvl="0" marL="0" rtl="0" algn="just">
              <a:lnSpc>
                <a:spcPct val="120000"/>
              </a:lnSpc>
              <a:spcBef>
                <a:spcPts val="1000"/>
              </a:spcBef>
              <a:spcAft>
                <a:spcPts val="0"/>
              </a:spcAft>
              <a:buClr>
                <a:srgbClr val="B71E42"/>
              </a:buClr>
              <a:buSzPts val="2000"/>
              <a:buNone/>
            </a:pPr>
            <a:r>
              <a:rPr lang="en-US">
                <a:solidFill>
                  <a:srgbClr val="000000"/>
                </a:solidFill>
                <a:latin typeface="Arial"/>
                <a:ea typeface="Arial"/>
                <a:cs typeface="Arial"/>
                <a:sym typeface="Arial"/>
              </a:rPr>
              <a:t>This layer splits the application data into manageable ordered chunks by using the right port for the application protocol that's used.</a:t>
            </a:r>
            <a:endParaRPr/>
          </a:p>
        </p:txBody>
      </p:sp>
      <p:sp>
        <p:nvSpPr>
          <p:cNvPr id="1507" name="Google Shape;1507;p15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508" name="Google Shape;1508;p157"/>
          <p:cNvPicPr preferRelativeResize="0"/>
          <p:nvPr/>
        </p:nvPicPr>
        <p:blipFill rotWithShape="1">
          <a:blip r:embed="rId3">
            <a:alphaModFix/>
          </a:blip>
          <a:srcRect b="0" l="0" r="0" t="0"/>
          <a:stretch/>
        </p:blipFill>
        <p:spPr>
          <a:xfrm>
            <a:off x="11166419" y="0"/>
            <a:ext cx="953911" cy="953911"/>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158"/>
          <p:cNvSpPr txBox="1"/>
          <p:nvPr>
            <p:ph type="title"/>
          </p:nvPr>
        </p:nvSpPr>
        <p:spPr>
          <a:xfrm>
            <a:off x="0" y="-1"/>
            <a:ext cx="12192000" cy="95391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TCP/IP MODEL LAYERS CONT…</a:t>
            </a:r>
            <a:endParaRPr sz="4800"/>
          </a:p>
        </p:txBody>
      </p:sp>
      <p:sp>
        <p:nvSpPr>
          <p:cNvPr id="1514" name="Google Shape;1514;p158"/>
          <p:cNvSpPr txBox="1"/>
          <p:nvPr>
            <p:ph idx="1" type="body"/>
          </p:nvPr>
        </p:nvSpPr>
        <p:spPr>
          <a:xfrm>
            <a:off x="0" y="1106311"/>
            <a:ext cx="11353799" cy="5023556"/>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Clr>
                <a:srgbClr val="B71E42"/>
              </a:buClr>
              <a:buSzPts val="2000"/>
              <a:buNone/>
            </a:pPr>
            <a:r>
              <a:rPr b="1" lang="en-US">
                <a:solidFill>
                  <a:srgbClr val="000000"/>
                </a:solidFill>
                <a:latin typeface="Arial"/>
                <a:ea typeface="Arial"/>
                <a:cs typeface="Arial"/>
                <a:sym typeface="Arial"/>
              </a:rPr>
              <a:t>TCP/IP model layers</a:t>
            </a:r>
            <a:endParaRPr/>
          </a:p>
          <a:p>
            <a:pPr indent="0" lvl="0" marL="0" rtl="0" algn="just">
              <a:lnSpc>
                <a:spcPct val="120000"/>
              </a:lnSpc>
              <a:spcBef>
                <a:spcPts val="1000"/>
              </a:spcBef>
              <a:spcAft>
                <a:spcPts val="0"/>
              </a:spcAft>
              <a:buClr>
                <a:srgbClr val="B71E42"/>
              </a:buClr>
              <a:buSzPts val="2000"/>
              <a:buNone/>
            </a:pPr>
            <a:r>
              <a:t/>
            </a:r>
            <a:endParaRPr b="1">
              <a:solidFill>
                <a:srgbClr val="000000"/>
              </a:solidFill>
              <a:latin typeface="Arial"/>
              <a:ea typeface="Arial"/>
              <a:cs typeface="Arial"/>
              <a:sym typeface="Arial"/>
            </a:endParaRPr>
          </a:p>
          <a:p>
            <a:pPr indent="0" lvl="0" marL="0" rtl="0" algn="just">
              <a:lnSpc>
                <a:spcPct val="120000"/>
              </a:lnSpc>
              <a:spcBef>
                <a:spcPts val="1000"/>
              </a:spcBef>
              <a:spcAft>
                <a:spcPts val="0"/>
              </a:spcAft>
              <a:buClr>
                <a:srgbClr val="B71E42"/>
              </a:buClr>
              <a:buSzPts val="2000"/>
              <a:buNone/>
            </a:pPr>
            <a:r>
              <a:rPr b="1" lang="en-US">
                <a:solidFill>
                  <a:srgbClr val="000000"/>
                </a:solidFill>
                <a:latin typeface="Arial"/>
                <a:ea typeface="Arial"/>
                <a:cs typeface="Arial"/>
                <a:sym typeface="Arial"/>
              </a:rPr>
              <a:t>Transport layer 3: </a:t>
            </a:r>
            <a:endParaRPr/>
          </a:p>
          <a:p>
            <a:pPr indent="0" lvl="0" marL="0" rtl="0" algn="just">
              <a:lnSpc>
                <a:spcPct val="120000"/>
              </a:lnSpc>
              <a:spcBef>
                <a:spcPts val="1000"/>
              </a:spcBef>
              <a:spcAft>
                <a:spcPts val="0"/>
              </a:spcAft>
              <a:buClr>
                <a:srgbClr val="B71E42"/>
              </a:buClr>
              <a:buSzPts val="2000"/>
              <a:buNone/>
            </a:pPr>
            <a:r>
              <a:rPr lang="en-US">
                <a:latin typeface="Arial"/>
                <a:ea typeface="Arial"/>
                <a:cs typeface="Arial"/>
                <a:sym typeface="Arial"/>
              </a:rPr>
              <a:t>The functions of the transport layer are −</a:t>
            </a:r>
            <a:endParaRPr>
              <a:latin typeface="Arial"/>
              <a:ea typeface="Arial"/>
              <a:cs typeface="Arial"/>
              <a:sym typeface="Arial"/>
            </a:endParaRPr>
          </a:p>
          <a:p>
            <a:pPr indent="-228600" lvl="1" marL="685800" rtl="0" algn="just">
              <a:lnSpc>
                <a:spcPct val="120000"/>
              </a:lnSpc>
              <a:spcBef>
                <a:spcPts val="500"/>
              </a:spcBef>
              <a:spcAft>
                <a:spcPts val="0"/>
              </a:spcAft>
              <a:buClr>
                <a:srgbClr val="B71E42"/>
              </a:buClr>
              <a:buSzPts val="1800"/>
              <a:buFont typeface="Noto Sans Symbols"/>
              <a:buChar char="⮚"/>
            </a:pPr>
            <a:r>
              <a:rPr lang="en-US">
                <a:latin typeface="Arial"/>
                <a:ea typeface="Arial"/>
                <a:cs typeface="Arial"/>
                <a:sym typeface="Arial"/>
              </a:rPr>
              <a:t>It facilitates the communicating hosts to carry on a conversation.</a:t>
            </a:r>
            <a:endParaRPr/>
          </a:p>
          <a:p>
            <a:pPr indent="-228600" lvl="1" marL="685800" rtl="0" algn="just">
              <a:lnSpc>
                <a:spcPct val="120000"/>
              </a:lnSpc>
              <a:spcBef>
                <a:spcPts val="500"/>
              </a:spcBef>
              <a:spcAft>
                <a:spcPts val="0"/>
              </a:spcAft>
              <a:buClr>
                <a:srgbClr val="B71E42"/>
              </a:buClr>
              <a:buSzPts val="1800"/>
              <a:buFont typeface="Noto Sans Symbols"/>
              <a:buChar char="⮚"/>
            </a:pPr>
            <a:r>
              <a:rPr lang="en-US">
                <a:latin typeface="Arial"/>
                <a:ea typeface="Arial"/>
                <a:cs typeface="Arial"/>
                <a:sym typeface="Arial"/>
              </a:rPr>
              <a:t>It provides an interface for the users to the underlying network.</a:t>
            </a:r>
            <a:endParaRPr/>
          </a:p>
          <a:p>
            <a:pPr indent="-228600" lvl="1" marL="685800" rtl="0" algn="just">
              <a:lnSpc>
                <a:spcPct val="120000"/>
              </a:lnSpc>
              <a:spcBef>
                <a:spcPts val="500"/>
              </a:spcBef>
              <a:spcAft>
                <a:spcPts val="0"/>
              </a:spcAft>
              <a:buClr>
                <a:srgbClr val="B71E42"/>
              </a:buClr>
              <a:buSzPts val="1800"/>
              <a:buFont typeface="Noto Sans Symbols"/>
              <a:buChar char="⮚"/>
            </a:pPr>
            <a:r>
              <a:rPr lang="en-US">
                <a:latin typeface="Arial"/>
                <a:ea typeface="Arial"/>
                <a:cs typeface="Arial"/>
                <a:sym typeface="Arial"/>
              </a:rPr>
              <a:t>It can provide for a reliable connection. It can also carry out error checking, flow control, and verification.</a:t>
            </a:r>
            <a:endParaRPr>
              <a:latin typeface="Arial"/>
              <a:ea typeface="Arial"/>
              <a:cs typeface="Arial"/>
              <a:sym typeface="Arial"/>
            </a:endParaRPr>
          </a:p>
        </p:txBody>
      </p:sp>
      <p:sp>
        <p:nvSpPr>
          <p:cNvPr id="1515" name="Google Shape;1515;p15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516" name="Google Shape;1516;p158"/>
          <p:cNvPicPr preferRelativeResize="0"/>
          <p:nvPr/>
        </p:nvPicPr>
        <p:blipFill rotWithShape="1">
          <a:blip r:embed="rId3">
            <a:alphaModFix/>
          </a:blip>
          <a:srcRect b="0" l="0" r="0" t="0"/>
          <a:stretch/>
        </p:blipFill>
        <p:spPr>
          <a:xfrm>
            <a:off x="11166419" y="0"/>
            <a:ext cx="953911" cy="953911"/>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159"/>
          <p:cNvSpPr txBox="1"/>
          <p:nvPr>
            <p:ph type="title"/>
          </p:nvPr>
        </p:nvSpPr>
        <p:spPr>
          <a:xfrm>
            <a:off x="0" y="-1"/>
            <a:ext cx="12192000" cy="95391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TCP/IP MODEL LAYERS CONT…</a:t>
            </a:r>
            <a:endParaRPr sz="4800"/>
          </a:p>
        </p:txBody>
      </p:sp>
      <p:sp>
        <p:nvSpPr>
          <p:cNvPr id="1522" name="Google Shape;1522;p159"/>
          <p:cNvSpPr txBox="1"/>
          <p:nvPr>
            <p:ph idx="1" type="body"/>
          </p:nvPr>
        </p:nvSpPr>
        <p:spPr>
          <a:xfrm>
            <a:off x="0" y="1106311"/>
            <a:ext cx="11353799" cy="5023556"/>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Clr>
                <a:srgbClr val="B71E42"/>
              </a:buClr>
              <a:buSzPts val="2000"/>
              <a:buNone/>
            </a:pPr>
            <a:r>
              <a:rPr b="1" lang="en-US">
                <a:solidFill>
                  <a:srgbClr val="000000"/>
                </a:solidFill>
                <a:latin typeface="Arial"/>
                <a:ea typeface="Arial"/>
                <a:cs typeface="Arial"/>
                <a:sym typeface="Arial"/>
              </a:rPr>
              <a:t>TCP/IP model layers</a:t>
            </a:r>
            <a:endParaRPr/>
          </a:p>
          <a:p>
            <a:pPr indent="0" lvl="0" marL="0" rtl="0" algn="just">
              <a:lnSpc>
                <a:spcPct val="120000"/>
              </a:lnSpc>
              <a:spcBef>
                <a:spcPts val="1000"/>
              </a:spcBef>
              <a:spcAft>
                <a:spcPts val="0"/>
              </a:spcAft>
              <a:buClr>
                <a:srgbClr val="B71E42"/>
              </a:buClr>
              <a:buSzPts val="2000"/>
              <a:buNone/>
            </a:pPr>
            <a:r>
              <a:t/>
            </a:r>
            <a:endParaRPr b="1">
              <a:solidFill>
                <a:srgbClr val="000000"/>
              </a:solidFill>
              <a:latin typeface="Arial"/>
              <a:ea typeface="Arial"/>
              <a:cs typeface="Arial"/>
              <a:sym typeface="Arial"/>
            </a:endParaRPr>
          </a:p>
          <a:p>
            <a:pPr indent="0" lvl="0" marL="0" rtl="0" algn="just">
              <a:lnSpc>
                <a:spcPct val="120000"/>
              </a:lnSpc>
              <a:spcBef>
                <a:spcPts val="1000"/>
              </a:spcBef>
              <a:spcAft>
                <a:spcPts val="0"/>
              </a:spcAft>
              <a:buClr>
                <a:srgbClr val="B71E42"/>
              </a:buClr>
              <a:buSzPts val="2000"/>
              <a:buNone/>
            </a:pPr>
            <a:r>
              <a:rPr b="1" lang="en-US">
                <a:solidFill>
                  <a:srgbClr val="000000"/>
                </a:solidFill>
                <a:latin typeface="Arial"/>
                <a:ea typeface="Arial"/>
                <a:cs typeface="Arial"/>
                <a:sym typeface="Arial"/>
              </a:rPr>
              <a:t>Transport layer 3 protocols: </a:t>
            </a:r>
            <a:endParaRPr/>
          </a:p>
          <a:p>
            <a:pPr indent="-228600" lvl="0" marL="228600" rtl="0" algn="just">
              <a:lnSpc>
                <a:spcPct val="120000"/>
              </a:lnSpc>
              <a:spcBef>
                <a:spcPts val="1000"/>
              </a:spcBef>
              <a:spcAft>
                <a:spcPts val="0"/>
              </a:spcAft>
              <a:buClr>
                <a:srgbClr val="B71E42"/>
              </a:buClr>
              <a:buSzPts val="2000"/>
              <a:buFont typeface="Noto Sans Symbols"/>
              <a:buChar char="⮚"/>
            </a:pPr>
            <a:r>
              <a:rPr lang="en-US">
                <a:solidFill>
                  <a:srgbClr val="000000"/>
                </a:solidFill>
                <a:latin typeface="Arial"/>
                <a:ea typeface="Arial"/>
                <a:cs typeface="Arial"/>
                <a:sym typeface="Arial"/>
              </a:rPr>
              <a:t>The protocols associated with this layer are TCP, User Datagram Protocol (UDP) and Stream Control Transmission Protocol, (SCTP)</a:t>
            </a:r>
            <a:endParaRPr/>
          </a:p>
        </p:txBody>
      </p:sp>
      <p:sp>
        <p:nvSpPr>
          <p:cNvPr id="1523" name="Google Shape;1523;p15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524" name="Google Shape;1524;p159"/>
          <p:cNvPicPr preferRelativeResize="0"/>
          <p:nvPr/>
        </p:nvPicPr>
        <p:blipFill rotWithShape="1">
          <a:blip r:embed="rId3">
            <a:alphaModFix/>
          </a:blip>
          <a:srcRect b="0" l="0" r="0" t="0"/>
          <a:stretch/>
        </p:blipFill>
        <p:spPr>
          <a:xfrm>
            <a:off x="11166419" y="0"/>
            <a:ext cx="953911" cy="9539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6"/>
          <p:cNvSpPr txBox="1"/>
          <p:nvPr>
            <p:ph type="title"/>
          </p:nvPr>
        </p:nvSpPr>
        <p:spPr>
          <a:xfrm>
            <a:off x="0" y="0"/>
            <a:ext cx="12192000" cy="1042506"/>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TOPOLOGIES.</a:t>
            </a:r>
            <a:endParaRPr b="1" sz="4800">
              <a:solidFill>
                <a:schemeClr val="lt1"/>
              </a:solidFill>
              <a:latin typeface="Arial"/>
              <a:ea typeface="Arial"/>
              <a:cs typeface="Arial"/>
              <a:sym typeface="Arial"/>
            </a:endParaRPr>
          </a:p>
        </p:txBody>
      </p:sp>
      <p:sp>
        <p:nvSpPr>
          <p:cNvPr id="335" name="Google Shape;335;p16"/>
          <p:cNvSpPr txBox="1"/>
          <p:nvPr>
            <p:ph idx="1" type="body"/>
          </p:nvPr>
        </p:nvSpPr>
        <p:spPr>
          <a:xfrm>
            <a:off x="0" y="1042505"/>
            <a:ext cx="12192000" cy="5087361"/>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lang="en-US">
                <a:latin typeface="Arial"/>
                <a:ea typeface="Arial"/>
                <a:cs typeface="Arial"/>
                <a:sym typeface="Arial"/>
              </a:rPr>
              <a:t>A network topology describes the physical composition of a network. </a:t>
            </a:r>
            <a:endParaRPr>
              <a:latin typeface="Arial"/>
              <a:ea typeface="Arial"/>
              <a:cs typeface="Arial"/>
              <a:sym typeface="Arial"/>
            </a:endParaRPr>
          </a:p>
          <a:p>
            <a:pPr indent="0" lvl="0" marL="0" rtl="0" algn="just">
              <a:lnSpc>
                <a:spcPct val="120000"/>
              </a:lnSpc>
              <a:spcBef>
                <a:spcPts val="1000"/>
              </a:spcBef>
              <a:spcAft>
                <a:spcPts val="0"/>
              </a:spcAft>
              <a:buSzPts val="2000"/>
              <a:buNone/>
            </a:pPr>
            <a:r>
              <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lang="en-US">
                <a:latin typeface="Arial"/>
                <a:ea typeface="Arial"/>
                <a:cs typeface="Arial"/>
                <a:sym typeface="Arial"/>
              </a:rPr>
              <a:t>Let's look at four topologies you can choose from when you design a LAN. They are:</a:t>
            </a:r>
            <a:endParaRPr>
              <a:latin typeface="Arial"/>
              <a:ea typeface="Arial"/>
              <a:cs typeface="Arial"/>
              <a:sym typeface="Arial"/>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Bus</a:t>
            </a:r>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Ring</a:t>
            </a:r>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Mesh</a:t>
            </a:r>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Star</a:t>
            </a:r>
            <a:endParaRPr/>
          </a:p>
        </p:txBody>
      </p:sp>
      <p:sp>
        <p:nvSpPr>
          <p:cNvPr id="336" name="Google Shape;336;p1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37" name="Google Shape;337;p16"/>
          <p:cNvPicPr preferRelativeResize="0"/>
          <p:nvPr/>
        </p:nvPicPr>
        <p:blipFill rotWithShape="1">
          <a:blip r:embed="rId3">
            <a:alphaModFix/>
          </a:blip>
          <a:srcRect b="0" l="0" r="0" t="0"/>
          <a:stretch/>
        </p:blipFill>
        <p:spPr>
          <a:xfrm>
            <a:off x="11143397" y="0"/>
            <a:ext cx="1048603" cy="1042506"/>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60"/>
          <p:cNvSpPr txBox="1"/>
          <p:nvPr>
            <p:ph type="title"/>
          </p:nvPr>
        </p:nvSpPr>
        <p:spPr>
          <a:xfrm>
            <a:off x="0" y="-1"/>
            <a:ext cx="12192000" cy="95391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TCP/IP MODEL LAYERS CONT…</a:t>
            </a:r>
            <a:endParaRPr sz="4800"/>
          </a:p>
        </p:txBody>
      </p:sp>
      <p:sp>
        <p:nvSpPr>
          <p:cNvPr id="1530" name="Google Shape;1530;p160"/>
          <p:cNvSpPr txBox="1"/>
          <p:nvPr>
            <p:ph idx="1" type="body"/>
          </p:nvPr>
        </p:nvSpPr>
        <p:spPr>
          <a:xfrm>
            <a:off x="0" y="1106311"/>
            <a:ext cx="11353799" cy="5243688"/>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Clr>
                <a:srgbClr val="B71E42"/>
              </a:buClr>
              <a:buSzPts val="2000"/>
              <a:buNone/>
            </a:pPr>
            <a:r>
              <a:rPr b="1" lang="en-US">
                <a:solidFill>
                  <a:srgbClr val="000000"/>
                </a:solidFill>
                <a:latin typeface="Arial"/>
                <a:ea typeface="Arial"/>
                <a:cs typeface="Arial"/>
                <a:sym typeface="Arial"/>
              </a:rPr>
              <a:t>TCP/IP model layers</a:t>
            </a:r>
            <a:endParaRPr/>
          </a:p>
          <a:p>
            <a:pPr indent="0" lvl="0" marL="0" rtl="0" algn="just">
              <a:lnSpc>
                <a:spcPct val="120000"/>
              </a:lnSpc>
              <a:spcBef>
                <a:spcPts val="1000"/>
              </a:spcBef>
              <a:spcAft>
                <a:spcPts val="0"/>
              </a:spcAft>
              <a:buClr>
                <a:srgbClr val="B71E42"/>
              </a:buClr>
              <a:buSzPts val="2000"/>
              <a:buNone/>
            </a:pPr>
            <a:r>
              <a:t/>
            </a:r>
            <a:endParaRPr b="1">
              <a:solidFill>
                <a:srgbClr val="000000"/>
              </a:solidFill>
              <a:latin typeface="Arial"/>
              <a:ea typeface="Arial"/>
              <a:cs typeface="Arial"/>
              <a:sym typeface="Arial"/>
            </a:endParaRPr>
          </a:p>
          <a:p>
            <a:pPr indent="0" lvl="0" marL="0" rtl="0" algn="just">
              <a:lnSpc>
                <a:spcPct val="120000"/>
              </a:lnSpc>
              <a:spcBef>
                <a:spcPts val="1000"/>
              </a:spcBef>
              <a:spcAft>
                <a:spcPts val="0"/>
              </a:spcAft>
              <a:buClr>
                <a:srgbClr val="B71E42"/>
              </a:buClr>
              <a:buSzPts val="2000"/>
              <a:buNone/>
            </a:pPr>
            <a:r>
              <a:rPr b="1" lang="en-US">
                <a:solidFill>
                  <a:srgbClr val="000000"/>
                </a:solidFill>
                <a:latin typeface="Arial"/>
                <a:ea typeface="Arial"/>
                <a:cs typeface="Arial"/>
                <a:sym typeface="Arial"/>
              </a:rPr>
              <a:t>Internet layer 2: </a:t>
            </a:r>
            <a:endParaRPr/>
          </a:p>
          <a:p>
            <a:pPr indent="-228600" lvl="0" marL="228600" rtl="0" algn="just">
              <a:lnSpc>
                <a:spcPct val="120000"/>
              </a:lnSpc>
              <a:spcBef>
                <a:spcPts val="1000"/>
              </a:spcBef>
              <a:spcAft>
                <a:spcPts val="0"/>
              </a:spcAft>
              <a:buClr>
                <a:srgbClr val="B71E42"/>
              </a:buClr>
              <a:buSzPts val="2000"/>
              <a:buFont typeface="Noto Sans Symbols"/>
              <a:buChar char="⮚"/>
            </a:pPr>
            <a:r>
              <a:rPr lang="en-US">
                <a:solidFill>
                  <a:srgbClr val="000000"/>
                </a:solidFill>
                <a:latin typeface="Arial"/>
                <a:ea typeface="Arial"/>
                <a:cs typeface="Arial"/>
                <a:sym typeface="Arial"/>
              </a:rPr>
              <a:t>Also known as the network layer, this layer ensures the data packet gets to its destination.</a:t>
            </a:r>
            <a:endParaRPr/>
          </a:p>
        </p:txBody>
      </p:sp>
      <p:sp>
        <p:nvSpPr>
          <p:cNvPr id="1531" name="Google Shape;1531;p16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532" name="Google Shape;1532;p160"/>
          <p:cNvPicPr preferRelativeResize="0"/>
          <p:nvPr/>
        </p:nvPicPr>
        <p:blipFill rotWithShape="1">
          <a:blip r:embed="rId3">
            <a:alphaModFix/>
          </a:blip>
          <a:srcRect b="0" l="0" r="0" t="0"/>
          <a:stretch/>
        </p:blipFill>
        <p:spPr>
          <a:xfrm>
            <a:off x="11166419" y="0"/>
            <a:ext cx="953911" cy="953911"/>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161"/>
          <p:cNvSpPr txBox="1"/>
          <p:nvPr>
            <p:ph type="title"/>
          </p:nvPr>
        </p:nvSpPr>
        <p:spPr>
          <a:xfrm>
            <a:off x="0" y="-1"/>
            <a:ext cx="12192000" cy="95391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TCP/IP MODEL LAYERS CONT…</a:t>
            </a:r>
            <a:endParaRPr sz="4800"/>
          </a:p>
        </p:txBody>
      </p:sp>
      <p:sp>
        <p:nvSpPr>
          <p:cNvPr id="1538" name="Google Shape;1538;p161"/>
          <p:cNvSpPr txBox="1"/>
          <p:nvPr>
            <p:ph idx="1" type="body"/>
          </p:nvPr>
        </p:nvSpPr>
        <p:spPr>
          <a:xfrm>
            <a:off x="0" y="953911"/>
            <a:ext cx="11353799" cy="5119512"/>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Clr>
                <a:srgbClr val="B71E42"/>
              </a:buClr>
              <a:buSzPts val="2000"/>
              <a:buNone/>
            </a:pPr>
            <a:r>
              <a:rPr b="1" lang="en-US">
                <a:solidFill>
                  <a:srgbClr val="000000"/>
                </a:solidFill>
                <a:latin typeface="Arial"/>
                <a:ea typeface="Arial"/>
                <a:cs typeface="Arial"/>
                <a:sym typeface="Arial"/>
              </a:rPr>
              <a:t>TCP/IP model layers</a:t>
            </a:r>
            <a:endParaRPr/>
          </a:p>
          <a:p>
            <a:pPr indent="0" lvl="0" marL="0" rtl="0" algn="just">
              <a:lnSpc>
                <a:spcPct val="120000"/>
              </a:lnSpc>
              <a:spcBef>
                <a:spcPts val="1000"/>
              </a:spcBef>
              <a:spcAft>
                <a:spcPts val="0"/>
              </a:spcAft>
              <a:buClr>
                <a:srgbClr val="B71E42"/>
              </a:buClr>
              <a:buSzPts val="2000"/>
              <a:buNone/>
            </a:pPr>
            <a:r>
              <a:t/>
            </a:r>
            <a:endParaRPr b="1">
              <a:solidFill>
                <a:srgbClr val="000000"/>
              </a:solidFill>
              <a:latin typeface="Arial"/>
              <a:ea typeface="Arial"/>
              <a:cs typeface="Arial"/>
              <a:sym typeface="Arial"/>
            </a:endParaRPr>
          </a:p>
          <a:p>
            <a:pPr indent="0" lvl="0" marL="0" rtl="0" algn="just">
              <a:lnSpc>
                <a:spcPct val="120000"/>
              </a:lnSpc>
              <a:spcBef>
                <a:spcPts val="1000"/>
              </a:spcBef>
              <a:spcAft>
                <a:spcPts val="0"/>
              </a:spcAft>
              <a:buClr>
                <a:srgbClr val="B71E42"/>
              </a:buClr>
              <a:buSzPts val="2000"/>
              <a:buNone/>
            </a:pPr>
            <a:r>
              <a:rPr b="1" lang="en-US">
                <a:solidFill>
                  <a:srgbClr val="000000"/>
                </a:solidFill>
                <a:latin typeface="Arial"/>
                <a:ea typeface="Arial"/>
                <a:cs typeface="Arial"/>
                <a:sym typeface="Arial"/>
              </a:rPr>
              <a:t>Internet layer 2: </a:t>
            </a:r>
            <a:endParaRPr/>
          </a:p>
          <a:p>
            <a:pPr indent="0" lvl="0" marL="0" rtl="0" algn="just">
              <a:lnSpc>
                <a:spcPct val="120000"/>
              </a:lnSpc>
              <a:spcBef>
                <a:spcPts val="1000"/>
              </a:spcBef>
              <a:spcAft>
                <a:spcPts val="0"/>
              </a:spcAft>
              <a:buClr>
                <a:srgbClr val="B71E42"/>
              </a:buClr>
              <a:buSzPts val="2000"/>
              <a:buNone/>
            </a:pPr>
            <a:r>
              <a:rPr lang="en-US">
                <a:solidFill>
                  <a:srgbClr val="000000"/>
                </a:solidFill>
                <a:latin typeface="Arial"/>
                <a:ea typeface="Arial"/>
                <a:cs typeface="Arial"/>
                <a:sym typeface="Arial"/>
              </a:rPr>
              <a:t>The main functions of the internet layer are −</a:t>
            </a:r>
            <a:endParaRPr>
              <a:solidFill>
                <a:srgbClr val="000000"/>
              </a:solidFill>
              <a:latin typeface="Arial"/>
              <a:ea typeface="Arial"/>
              <a:cs typeface="Arial"/>
              <a:sym typeface="Arial"/>
            </a:endParaRPr>
          </a:p>
          <a:p>
            <a:pPr indent="-228600" lvl="1" marL="685800" rtl="0" algn="just">
              <a:lnSpc>
                <a:spcPct val="120000"/>
              </a:lnSpc>
              <a:spcBef>
                <a:spcPts val="500"/>
              </a:spcBef>
              <a:spcAft>
                <a:spcPts val="0"/>
              </a:spcAft>
              <a:buClr>
                <a:srgbClr val="B71E42"/>
              </a:buClr>
              <a:buSzPts val="1800"/>
              <a:buFont typeface="Noto Sans Symbols"/>
              <a:buChar char="⮚"/>
            </a:pPr>
            <a:r>
              <a:rPr lang="en-US">
                <a:solidFill>
                  <a:srgbClr val="000000"/>
                </a:solidFill>
                <a:latin typeface="Arial"/>
                <a:ea typeface="Arial"/>
                <a:cs typeface="Arial"/>
                <a:sym typeface="Arial"/>
              </a:rPr>
              <a:t>It transmits data packets to the link layer.</a:t>
            </a:r>
            <a:endParaRPr/>
          </a:p>
          <a:p>
            <a:pPr indent="-228600" lvl="1" marL="685800" rtl="0" algn="just">
              <a:lnSpc>
                <a:spcPct val="120000"/>
              </a:lnSpc>
              <a:spcBef>
                <a:spcPts val="500"/>
              </a:spcBef>
              <a:spcAft>
                <a:spcPts val="0"/>
              </a:spcAft>
              <a:buClr>
                <a:srgbClr val="B71E42"/>
              </a:buClr>
              <a:buSzPts val="1800"/>
              <a:buFont typeface="Noto Sans Symbols"/>
              <a:buChar char="⮚"/>
            </a:pPr>
            <a:r>
              <a:rPr lang="en-US">
                <a:solidFill>
                  <a:srgbClr val="000000"/>
                </a:solidFill>
                <a:latin typeface="Arial"/>
                <a:ea typeface="Arial"/>
                <a:cs typeface="Arial"/>
                <a:sym typeface="Arial"/>
              </a:rPr>
              <a:t>It routes each of the data packets independently from the source to the destination, using the optimal route.</a:t>
            </a:r>
            <a:endParaRPr/>
          </a:p>
          <a:p>
            <a:pPr indent="-228600" lvl="1" marL="685800" rtl="0" algn="just">
              <a:lnSpc>
                <a:spcPct val="120000"/>
              </a:lnSpc>
              <a:spcBef>
                <a:spcPts val="500"/>
              </a:spcBef>
              <a:spcAft>
                <a:spcPts val="0"/>
              </a:spcAft>
              <a:buClr>
                <a:srgbClr val="B71E42"/>
              </a:buClr>
              <a:buSzPts val="1800"/>
              <a:buFont typeface="Noto Sans Symbols"/>
              <a:buChar char="⮚"/>
            </a:pPr>
            <a:r>
              <a:rPr lang="en-US">
                <a:solidFill>
                  <a:srgbClr val="000000"/>
                </a:solidFill>
                <a:latin typeface="Arial"/>
                <a:ea typeface="Arial"/>
                <a:cs typeface="Arial"/>
                <a:sym typeface="Arial"/>
              </a:rPr>
              <a:t>It reassembles the out-of-order packets when they reach the destination.</a:t>
            </a:r>
            <a:endParaRPr/>
          </a:p>
          <a:p>
            <a:pPr indent="-228600" lvl="1" marL="685800" rtl="0" algn="just">
              <a:lnSpc>
                <a:spcPct val="120000"/>
              </a:lnSpc>
              <a:spcBef>
                <a:spcPts val="500"/>
              </a:spcBef>
              <a:spcAft>
                <a:spcPts val="0"/>
              </a:spcAft>
              <a:buClr>
                <a:srgbClr val="B71E42"/>
              </a:buClr>
              <a:buSzPts val="1800"/>
              <a:buFont typeface="Noto Sans Symbols"/>
              <a:buChar char="⮚"/>
            </a:pPr>
            <a:r>
              <a:rPr lang="en-US">
                <a:solidFill>
                  <a:srgbClr val="000000"/>
                </a:solidFill>
                <a:latin typeface="Arial"/>
                <a:ea typeface="Arial"/>
                <a:cs typeface="Arial"/>
                <a:sym typeface="Arial"/>
              </a:rPr>
              <a:t>It handles the error in transmission of data packets and fragmentation of data packets.</a:t>
            </a:r>
            <a:endParaRPr/>
          </a:p>
        </p:txBody>
      </p:sp>
      <p:sp>
        <p:nvSpPr>
          <p:cNvPr id="1539" name="Google Shape;1539;p16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540" name="Google Shape;1540;p161"/>
          <p:cNvPicPr preferRelativeResize="0"/>
          <p:nvPr/>
        </p:nvPicPr>
        <p:blipFill rotWithShape="1">
          <a:blip r:embed="rId3">
            <a:alphaModFix/>
          </a:blip>
          <a:srcRect b="0" l="0" r="0" t="0"/>
          <a:stretch/>
        </p:blipFill>
        <p:spPr>
          <a:xfrm>
            <a:off x="11166419" y="0"/>
            <a:ext cx="953911" cy="953911"/>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162"/>
          <p:cNvSpPr txBox="1"/>
          <p:nvPr>
            <p:ph type="title"/>
          </p:nvPr>
        </p:nvSpPr>
        <p:spPr>
          <a:xfrm>
            <a:off x="0" y="-1"/>
            <a:ext cx="12192000" cy="95391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TCP/IP MODEL LAYERS CONT…</a:t>
            </a:r>
            <a:endParaRPr sz="4800"/>
          </a:p>
        </p:txBody>
      </p:sp>
      <p:sp>
        <p:nvSpPr>
          <p:cNvPr id="1546" name="Google Shape;1546;p162"/>
          <p:cNvSpPr txBox="1"/>
          <p:nvPr>
            <p:ph idx="1" type="body"/>
          </p:nvPr>
        </p:nvSpPr>
        <p:spPr>
          <a:xfrm>
            <a:off x="0" y="1106311"/>
            <a:ext cx="11353799" cy="4955822"/>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Clr>
                <a:srgbClr val="B71E42"/>
              </a:buClr>
              <a:buSzPts val="2000"/>
              <a:buNone/>
            </a:pPr>
            <a:r>
              <a:rPr b="1" lang="en-US">
                <a:solidFill>
                  <a:srgbClr val="000000"/>
                </a:solidFill>
                <a:latin typeface="Arial"/>
                <a:ea typeface="Arial"/>
                <a:cs typeface="Arial"/>
                <a:sym typeface="Arial"/>
              </a:rPr>
              <a:t>TCP/IP model layers</a:t>
            </a:r>
            <a:endParaRPr/>
          </a:p>
          <a:p>
            <a:pPr indent="0" lvl="0" marL="0" rtl="0" algn="just">
              <a:lnSpc>
                <a:spcPct val="120000"/>
              </a:lnSpc>
              <a:spcBef>
                <a:spcPts val="1000"/>
              </a:spcBef>
              <a:spcAft>
                <a:spcPts val="0"/>
              </a:spcAft>
              <a:buClr>
                <a:srgbClr val="B71E42"/>
              </a:buClr>
              <a:buSzPts val="2000"/>
              <a:buNone/>
            </a:pPr>
            <a:r>
              <a:rPr b="1" lang="en-US">
                <a:solidFill>
                  <a:srgbClr val="000000"/>
                </a:solidFill>
                <a:latin typeface="Arial"/>
                <a:ea typeface="Arial"/>
                <a:cs typeface="Arial"/>
                <a:sym typeface="Arial"/>
              </a:rPr>
              <a:t>Internet layer 2 protocols: </a:t>
            </a:r>
            <a:endParaRPr/>
          </a:p>
          <a:p>
            <a:pPr indent="-228600" lvl="0" marL="228600" rtl="0" algn="just">
              <a:lnSpc>
                <a:spcPct val="120000"/>
              </a:lnSpc>
              <a:spcBef>
                <a:spcPts val="1000"/>
              </a:spcBef>
              <a:spcAft>
                <a:spcPts val="0"/>
              </a:spcAft>
              <a:buClr>
                <a:srgbClr val="B71E42"/>
              </a:buClr>
              <a:buSzPts val="2000"/>
              <a:buFont typeface="Noto Sans Symbols"/>
              <a:buChar char="⮚"/>
            </a:pPr>
            <a:r>
              <a:rPr lang="en-US">
                <a:solidFill>
                  <a:srgbClr val="000000"/>
                </a:solidFill>
                <a:latin typeface="Arial"/>
                <a:ea typeface="Arial"/>
                <a:cs typeface="Arial"/>
                <a:sym typeface="Arial"/>
              </a:rPr>
              <a:t>The protocols associated with this layer are IP, IPv4, IPv6, Internet Control Message Protocol (ICMP), Internet Protocol Security (IPsec) and IGMP, RARP, and ARP.</a:t>
            </a:r>
            <a:endParaRPr>
              <a:solidFill>
                <a:srgbClr val="000000"/>
              </a:solidFill>
              <a:latin typeface="Arial"/>
              <a:ea typeface="Arial"/>
              <a:cs typeface="Arial"/>
              <a:sym typeface="Arial"/>
            </a:endParaRPr>
          </a:p>
        </p:txBody>
      </p:sp>
      <p:sp>
        <p:nvSpPr>
          <p:cNvPr id="1547" name="Google Shape;1547;p16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548" name="Google Shape;1548;p162"/>
          <p:cNvPicPr preferRelativeResize="0"/>
          <p:nvPr/>
        </p:nvPicPr>
        <p:blipFill rotWithShape="1">
          <a:blip r:embed="rId3">
            <a:alphaModFix/>
          </a:blip>
          <a:srcRect b="0" l="0" r="0" t="0"/>
          <a:stretch/>
        </p:blipFill>
        <p:spPr>
          <a:xfrm>
            <a:off x="11166419" y="0"/>
            <a:ext cx="953911" cy="953911"/>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63"/>
          <p:cNvSpPr txBox="1"/>
          <p:nvPr>
            <p:ph type="title"/>
          </p:nvPr>
        </p:nvSpPr>
        <p:spPr>
          <a:xfrm>
            <a:off x="0" y="-1"/>
            <a:ext cx="12192000" cy="95391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TCP/IP MODEL LAYERS CONT…</a:t>
            </a:r>
            <a:endParaRPr sz="4800"/>
          </a:p>
        </p:txBody>
      </p:sp>
      <p:sp>
        <p:nvSpPr>
          <p:cNvPr id="1554" name="Google Shape;1554;p163"/>
          <p:cNvSpPr txBox="1"/>
          <p:nvPr>
            <p:ph idx="1" type="body"/>
          </p:nvPr>
        </p:nvSpPr>
        <p:spPr>
          <a:xfrm>
            <a:off x="0" y="1106311"/>
            <a:ext cx="11353799" cy="5243688"/>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Clr>
                <a:srgbClr val="B71E42"/>
              </a:buClr>
              <a:buSzPts val="2000"/>
              <a:buNone/>
            </a:pPr>
            <a:r>
              <a:rPr b="1" lang="en-US">
                <a:solidFill>
                  <a:srgbClr val="000000"/>
                </a:solidFill>
                <a:latin typeface="Arial"/>
                <a:ea typeface="Arial"/>
                <a:cs typeface="Arial"/>
                <a:sym typeface="Arial"/>
              </a:rPr>
              <a:t>TCP/IP model layers</a:t>
            </a:r>
            <a:endParaRPr/>
          </a:p>
          <a:p>
            <a:pPr indent="0" lvl="0" marL="0" rtl="0" algn="just">
              <a:lnSpc>
                <a:spcPct val="120000"/>
              </a:lnSpc>
              <a:spcBef>
                <a:spcPts val="1000"/>
              </a:spcBef>
              <a:spcAft>
                <a:spcPts val="0"/>
              </a:spcAft>
              <a:buClr>
                <a:srgbClr val="B71E42"/>
              </a:buClr>
              <a:buSzPts val="2000"/>
              <a:buNone/>
            </a:pPr>
            <a:r>
              <a:rPr b="1" lang="en-US">
                <a:solidFill>
                  <a:srgbClr val="000000"/>
                </a:solidFill>
                <a:latin typeface="Arial"/>
                <a:ea typeface="Arial"/>
                <a:cs typeface="Arial"/>
                <a:sym typeface="Arial"/>
              </a:rPr>
              <a:t>Network access layer: </a:t>
            </a:r>
            <a:endParaRPr b="1">
              <a:solidFill>
                <a:srgbClr val="000000"/>
              </a:solidFill>
              <a:latin typeface="Arial"/>
              <a:ea typeface="Arial"/>
              <a:cs typeface="Arial"/>
              <a:sym typeface="Arial"/>
            </a:endParaRPr>
          </a:p>
          <a:p>
            <a:pPr indent="-228600" lvl="0" marL="228600" rtl="0" algn="just">
              <a:lnSpc>
                <a:spcPct val="120000"/>
              </a:lnSpc>
              <a:spcBef>
                <a:spcPts val="1000"/>
              </a:spcBef>
              <a:spcAft>
                <a:spcPts val="0"/>
              </a:spcAft>
              <a:buClr>
                <a:srgbClr val="B71E42"/>
              </a:buClr>
              <a:buSzPts val="2000"/>
              <a:buFont typeface="Noto Sans Symbols"/>
              <a:buChar char="⮚"/>
            </a:pPr>
            <a:r>
              <a:rPr lang="en-US">
                <a:solidFill>
                  <a:srgbClr val="000000"/>
                </a:solidFill>
                <a:latin typeface="Arial"/>
                <a:ea typeface="Arial"/>
                <a:cs typeface="Arial"/>
                <a:sym typeface="Arial"/>
              </a:rPr>
              <a:t>This layer is responsible for defining how the data is sent across the network.</a:t>
            </a:r>
            <a:endParaRPr/>
          </a:p>
        </p:txBody>
      </p:sp>
      <p:sp>
        <p:nvSpPr>
          <p:cNvPr id="1555" name="Google Shape;1555;p16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556" name="Google Shape;1556;p163"/>
          <p:cNvPicPr preferRelativeResize="0"/>
          <p:nvPr/>
        </p:nvPicPr>
        <p:blipFill rotWithShape="1">
          <a:blip r:embed="rId3">
            <a:alphaModFix/>
          </a:blip>
          <a:srcRect b="0" l="0" r="0" t="0"/>
          <a:stretch/>
        </p:blipFill>
        <p:spPr>
          <a:xfrm>
            <a:off x="11166419" y="0"/>
            <a:ext cx="953911" cy="953911"/>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64"/>
          <p:cNvSpPr txBox="1"/>
          <p:nvPr>
            <p:ph type="title"/>
          </p:nvPr>
        </p:nvSpPr>
        <p:spPr>
          <a:xfrm>
            <a:off x="0" y="-1"/>
            <a:ext cx="12192000" cy="95391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TCP/IP MODEL LAYERS CONT…</a:t>
            </a:r>
            <a:endParaRPr sz="4800"/>
          </a:p>
        </p:txBody>
      </p:sp>
      <p:sp>
        <p:nvSpPr>
          <p:cNvPr id="1562" name="Google Shape;1562;p164"/>
          <p:cNvSpPr txBox="1"/>
          <p:nvPr>
            <p:ph idx="1" type="body"/>
          </p:nvPr>
        </p:nvSpPr>
        <p:spPr>
          <a:xfrm>
            <a:off x="79022" y="1106312"/>
            <a:ext cx="12112978" cy="4921956"/>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Clr>
                <a:srgbClr val="B71E42"/>
              </a:buClr>
              <a:buSzPts val="2000"/>
              <a:buNone/>
            </a:pPr>
            <a:r>
              <a:rPr b="1" lang="en-US">
                <a:solidFill>
                  <a:srgbClr val="000000"/>
                </a:solidFill>
                <a:latin typeface="Arial"/>
                <a:ea typeface="Arial"/>
                <a:cs typeface="Arial"/>
                <a:sym typeface="Arial"/>
              </a:rPr>
              <a:t>TCP/IP model layers</a:t>
            </a:r>
            <a:endParaRPr/>
          </a:p>
          <a:p>
            <a:pPr indent="0" lvl="0" marL="0" rtl="0" algn="just">
              <a:lnSpc>
                <a:spcPct val="120000"/>
              </a:lnSpc>
              <a:spcBef>
                <a:spcPts val="1000"/>
              </a:spcBef>
              <a:spcAft>
                <a:spcPts val="0"/>
              </a:spcAft>
              <a:buClr>
                <a:srgbClr val="B71E42"/>
              </a:buClr>
              <a:buSzPts val="2000"/>
              <a:buNone/>
            </a:pPr>
            <a:r>
              <a:rPr b="1" lang="en-US">
                <a:solidFill>
                  <a:srgbClr val="000000"/>
                </a:solidFill>
                <a:latin typeface="Arial"/>
                <a:ea typeface="Arial"/>
                <a:cs typeface="Arial"/>
                <a:sym typeface="Arial"/>
              </a:rPr>
              <a:t>Network access layer: </a:t>
            </a:r>
            <a:endParaRPr b="1">
              <a:solidFill>
                <a:srgbClr val="000000"/>
              </a:solidFill>
              <a:latin typeface="Arial"/>
              <a:ea typeface="Arial"/>
              <a:cs typeface="Arial"/>
              <a:sym typeface="Arial"/>
            </a:endParaRPr>
          </a:p>
          <a:p>
            <a:pPr indent="0" lvl="0" marL="0" rtl="0" algn="just">
              <a:lnSpc>
                <a:spcPct val="120000"/>
              </a:lnSpc>
              <a:spcBef>
                <a:spcPts val="1000"/>
              </a:spcBef>
              <a:spcAft>
                <a:spcPts val="0"/>
              </a:spcAft>
              <a:buClr>
                <a:srgbClr val="B71E42"/>
              </a:buClr>
              <a:buSzPts val="2000"/>
              <a:buNone/>
            </a:pPr>
            <a:r>
              <a:rPr lang="en-US">
                <a:solidFill>
                  <a:srgbClr val="000000"/>
                </a:solidFill>
                <a:latin typeface="Arial"/>
                <a:ea typeface="Arial"/>
                <a:cs typeface="Arial"/>
                <a:sym typeface="Arial"/>
              </a:rPr>
              <a:t>The functions of this layer are:</a:t>
            </a:r>
            <a:endParaRPr>
              <a:solidFill>
                <a:srgbClr val="000000"/>
              </a:solidFill>
              <a:latin typeface="Arial"/>
              <a:ea typeface="Arial"/>
              <a:cs typeface="Arial"/>
              <a:sym typeface="Arial"/>
            </a:endParaRPr>
          </a:p>
          <a:p>
            <a:pPr indent="-228600" lvl="1" marL="685800" rtl="0" algn="just">
              <a:lnSpc>
                <a:spcPct val="120000"/>
              </a:lnSpc>
              <a:spcBef>
                <a:spcPts val="500"/>
              </a:spcBef>
              <a:spcAft>
                <a:spcPts val="0"/>
              </a:spcAft>
              <a:buClr>
                <a:srgbClr val="B71E42"/>
              </a:buClr>
              <a:buSzPts val="1800"/>
              <a:buFont typeface="Noto Sans Symbols"/>
              <a:buChar char="⮚"/>
            </a:pPr>
            <a:r>
              <a:rPr lang="en-US">
                <a:solidFill>
                  <a:srgbClr val="000000"/>
                </a:solidFill>
                <a:latin typeface="Arial"/>
                <a:ea typeface="Arial"/>
                <a:cs typeface="Arial"/>
                <a:sym typeface="Arial"/>
              </a:rPr>
              <a:t>It defines how bits are to be encoded into optical or electrical pulses.</a:t>
            </a:r>
            <a:endParaRPr/>
          </a:p>
          <a:p>
            <a:pPr indent="-228600" lvl="1" marL="685800" rtl="0" algn="just">
              <a:lnSpc>
                <a:spcPct val="120000"/>
              </a:lnSpc>
              <a:spcBef>
                <a:spcPts val="500"/>
              </a:spcBef>
              <a:spcAft>
                <a:spcPts val="0"/>
              </a:spcAft>
              <a:buClr>
                <a:srgbClr val="B71E42"/>
              </a:buClr>
              <a:buSzPts val="1800"/>
              <a:buFont typeface="Noto Sans Symbols"/>
              <a:buChar char="⮚"/>
            </a:pPr>
            <a:r>
              <a:rPr lang="en-US">
                <a:solidFill>
                  <a:srgbClr val="000000"/>
                </a:solidFill>
                <a:latin typeface="Arial"/>
                <a:ea typeface="Arial"/>
                <a:cs typeface="Arial"/>
                <a:sym typeface="Arial"/>
              </a:rPr>
              <a:t>It accepts IP packets from the network layer and encapsulates them into frames. It synchronizes the transmission of the frames as well as the bits making up the frames, between the sender and the receiver.</a:t>
            </a:r>
            <a:endParaRPr/>
          </a:p>
          <a:p>
            <a:pPr indent="-228600" lvl="1" marL="685800" rtl="0" algn="just">
              <a:lnSpc>
                <a:spcPct val="120000"/>
              </a:lnSpc>
              <a:spcBef>
                <a:spcPts val="500"/>
              </a:spcBef>
              <a:spcAft>
                <a:spcPts val="0"/>
              </a:spcAft>
              <a:buClr>
                <a:srgbClr val="B71E42"/>
              </a:buClr>
              <a:buSzPts val="1800"/>
              <a:buFont typeface="Noto Sans Symbols"/>
              <a:buChar char="⮚"/>
            </a:pPr>
            <a:r>
              <a:rPr lang="en-US">
                <a:solidFill>
                  <a:srgbClr val="000000"/>
                </a:solidFill>
                <a:latin typeface="Arial"/>
                <a:ea typeface="Arial"/>
                <a:cs typeface="Arial"/>
                <a:sym typeface="Arial"/>
              </a:rPr>
              <a:t>It states the transmission mode, i.e. simplex, half duplex or full duplex</a:t>
            </a:r>
            <a:endParaRPr/>
          </a:p>
          <a:p>
            <a:pPr indent="-228600" lvl="1" marL="685800" rtl="0" algn="just">
              <a:lnSpc>
                <a:spcPct val="120000"/>
              </a:lnSpc>
              <a:spcBef>
                <a:spcPts val="500"/>
              </a:spcBef>
              <a:spcAft>
                <a:spcPts val="0"/>
              </a:spcAft>
              <a:buClr>
                <a:srgbClr val="B71E42"/>
              </a:buClr>
              <a:buSzPts val="1800"/>
              <a:buFont typeface="Noto Sans Symbols"/>
              <a:buChar char="⮚"/>
            </a:pPr>
            <a:r>
              <a:rPr lang="en-US">
                <a:solidFill>
                  <a:srgbClr val="000000"/>
                </a:solidFill>
                <a:latin typeface="Arial"/>
                <a:ea typeface="Arial"/>
                <a:cs typeface="Arial"/>
                <a:sym typeface="Arial"/>
              </a:rPr>
              <a:t>It states the topology of the network, i.e. bus, star, ring etc.</a:t>
            </a:r>
            <a:endParaRPr/>
          </a:p>
        </p:txBody>
      </p:sp>
      <p:sp>
        <p:nvSpPr>
          <p:cNvPr id="1563" name="Google Shape;1563;p16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564" name="Google Shape;1564;p164"/>
          <p:cNvPicPr preferRelativeResize="0"/>
          <p:nvPr/>
        </p:nvPicPr>
        <p:blipFill rotWithShape="1">
          <a:blip r:embed="rId3">
            <a:alphaModFix/>
          </a:blip>
          <a:srcRect b="0" l="0" r="0" t="0"/>
          <a:stretch/>
        </p:blipFill>
        <p:spPr>
          <a:xfrm>
            <a:off x="11166419" y="0"/>
            <a:ext cx="953911" cy="953911"/>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165"/>
          <p:cNvSpPr txBox="1"/>
          <p:nvPr>
            <p:ph type="title"/>
          </p:nvPr>
        </p:nvSpPr>
        <p:spPr>
          <a:xfrm>
            <a:off x="0" y="-1"/>
            <a:ext cx="12192000" cy="95391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TCP/IP MODEL LAYERS CONT…</a:t>
            </a:r>
            <a:endParaRPr sz="4800"/>
          </a:p>
        </p:txBody>
      </p:sp>
      <p:sp>
        <p:nvSpPr>
          <p:cNvPr id="1570" name="Google Shape;1570;p165"/>
          <p:cNvSpPr txBox="1"/>
          <p:nvPr>
            <p:ph idx="1" type="body"/>
          </p:nvPr>
        </p:nvSpPr>
        <p:spPr>
          <a:xfrm>
            <a:off x="0" y="1106311"/>
            <a:ext cx="11353799" cy="5243688"/>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Clr>
                <a:srgbClr val="B71E42"/>
              </a:buClr>
              <a:buSzPts val="2000"/>
              <a:buNone/>
            </a:pPr>
            <a:r>
              <a:rPr b="1" lang="en-US">
                <a:solidFill>
                  <a:srgbClr val="000000"/>
                </a:solidFill>
                <a:latin typeface="Arial"/>
                <a:ea typeface="Arial"/>
                <a:cs typeface="Arial"/>
                <a:sym typeface="Arial"/>
              </a:rPr>
              <a:t>TCP/IP model layers</a:t>
            </a:r>
            <a:endParaRPr/>
          </a:p>
          <a:p>
            <a:pPr indent="0" lvl="0" marL="0" rtl="0" algn="just">
              <a:lnSpc>
                <a:spcPct val="120000"/>
              </a:lnSpc>
              <a:spcBef>
                <a:spcPts val="1000"/>
              </a:spcBef>
              <a:spcAft>
                <a:spcPts val="0"/>
              </a:spcAft>
              <a:buClr>
                <a:srgbClr val="B71E42"/>
              </a:buClr>
              <a:buSzPts val="2000"/>
              <a:buNone/>
            </a:pPr>
            <a:r>
              <a:rPr b="1" lang="en-US">
                <a:solidFill>
                  <a:srgbClr val="000000"/>
                </a:solidFill>
                <a:latin typeface="Arial"/>
                <a:ea typeface="Arial"/>
                <a:cs typeface="Arial"/>
                <a:sym typeface="Arial"/>
              </a:rPr>
              <a:t>Network access layer 1: </a:t>
            </a:r>
            <a:endParaRPr/>
          </a:p>
          <a:p>
            <a:pPr indent="-228600" lvl="0" marL="228600" rtl="0" algn="just">
              <a:lnSpc>
                <a:spcPct val="120000"/>
              </a:lnSpc>
              <a:spcBef>
                <a:spcPts val="1000"/>
              </a:spcBef>
              <a:spcAft>
                <a:spcPts val="0"/>
              </a:spcAft>
              <a:buClr>
                <a:srgbClr val="B71E42"/>
              </a:buClr>
              <a:buSzPts val="2000"/>
              <a:buFont typeface="Noto Sans Symbols"/>
              <a:buChar char="⮚"/>
            </a:pPr>
            <a:r>
              <a:rPr lang="en-US">
                <a:solidFill>
                  <a:srgbClr val="000000"/>
                </a:solidFill>
                <a:latin typeface="Arial"/>
                <a:ea typeface="Arial"/>
                <a:cs typeface="Arial"/>
                <a:sym typeface="Arial"/>
              </a:rPr>
              <a:t>The protocols associated with this layer are MAC, Ethernet, digital subscriber line (DSL), and Integrated Services Digital Network (ISDN).</a:t>
            </a:r>
            <a:endParaRPr/>
          </a:p>
          <a:p>
            <a:pPr indent="-101600" lvl="0" marL="228600" rtl="0" algn="l">
              <a:lnSpc>
                <a:spcPct val="120000"/>
              </a:lnSpc>
              <a:spcBef>
                <a:spcPts val="1000"/>
              </a:spcBef>
              <a:spcAft>
                <a:spcPts val="0"/>
              </a:spcAft>
              <a:buSzPts val="2000"/>
              <a:buNone/>
            </a:pPr>
            <a:r>
              <a:t/>
            </a:r>
            <a:endParaRPr/>
          </a:p>
        </p:txBody>
      </p:sp>
      <p:sp>
        <p:nvSpPr>
          <p:cNvPr id="1571" name="Google Shape;1571;p16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572" name="Google Shape;1572;p165"/>
          <p:cNvPicPr preferRelativeResize="0"/>
          <p:nvPr/>
        </p:nvPicPr>
        <p:blipFill rotWithShape="1">
          <a:blip r:embed="rId3">
            <a:alphaModFix/>
          </a:blip>
          <a:srcRect b="0" l="0" r="0" t="0"/>
          <a:stretch/>
        </p:blipFill>
        <p:spPr>
          <a:xfrm>
            <a:off x="11166419" y="0"/>
            <a:ext cx="953911" cy="953911"/>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166"/>
          <p:cNvSpPr txBox="1"/>
          <p:nvPr>
            <p:ph type="title"/>
          </p:nvPr>
        </p:nvSpPr>
        <p:spPr>
          <a:xfrm>
            <a:off x="0" y="-1"/>
            <a:ext cx="12192000" cy="95391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TCP/IP MODEL LAYERS CONT…</a:t>
            </a:r>
            <a:endParaRPr sz="4800"/>
          </a:p>
        </p:txBody>
      </p:sp>
      <p:sp>
        <p:nvSpPr>
          <p:cNvPr id="1578" name="Google Shape;1578;p166"/>
          <p:cNvSpPr txBox="1"/>
          <p:nvPr>
            <p:ph idx="1" type="body"/>
          </p:nvPr>
        </p:nvSpPr>
        <p:spPr>
          <a:xfrm>
            <a:off x="0" y="1106311"/>
            <a:ext cx="11353799" cy="5243688"/>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Clr>
                <a:srgbClr val="B71E42"/>
              </a:buClr>
              <a:buSzPts val="2000"/>
              <a:buNone/>
            </a:pPr>
            <a:r>
              <a:rPr lang="en-US">
                <a:solidFill>
                  <a:srgbClr val="000000"/>
                </a:solidFill>
                <a:latin typeface="Arial"/>
                <a:ea typeface="Arial"/>
                <a:cs typeface="Arial"/>
                <a:sym typeface="Arial"/>
              </a:rPr>
              <a:t>TCP/IP is needed to ensure that information reaches its intended destination. Without TCP/IP, packets of information would never arrive where they need to be and the Internet wouldn’t be the pool of useful information that we know it to be today.</a:t>
            </a:r>
            <a:endParaRPr/>
          </a:p>
        </p:txBody>
      </p:sp>
      <p:sp>
        <p:nvSpPr>
          <p:cNvPr id="1579" name="Google Shape;1579;p16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580" name="Google Shape;1580;p166"/>
          <p:cNvPicPr preferRelativeResize="0"/>
          <p:nvPr/>
        </p:nvPicPr>
        <p:blipFill rotWithShape="1">
          <a:blip r:embed="rId3">
            <a:alphaModFix/>
          </a:blip>
          <a:srcRect b="0" l="0" r="0" t="0"/>
          <a:stretch/>
        </p:blipFill>
        <p:spPr>
          <a:xfrm>
            <a:off x="11166419" y="0"/>
            <a:ext cx="953911" cy="95391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167"/>
          <p:cNvSpPr txBox="1"/>
          <p:nvPr>
            <p:ph type="title"/>
          </p:nvPr>
        </p:nvSpPr>
        <p:spPr>
          <a:xfrm>
            <a:off x="0" y="0"/>
            <a:ext cx="5249333" cy="6141156"/>
          </a:xfrm>
          <a:prstGeom prst="rect">
            <a:avLst/>
          </a:prstGeom>
          <a:solidFill>
            <a:srgbClr val="422C15"/>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Arial"/>
              <a:buNone/>
            </a:pPr>
            <a:br>
              <a:rPr b="1" lang="en-US">
                <a:solidFill>
                  <a:schemeClr val="lt1"/>
                </a:solidFill>
                <a:latin typeface="Arial"/>
                <a:ea typeface="Arial"/>
                <a:cs typeface="Arial"/>
                <a:sym typeface="Arial"/>
              </a:rPr>
            </a:br>
            <a:br>
              <a:rPr b="1" lang="en-US">
                <a:solidFill>
                  <a:schemeClr val="lt1"/>
                </a:solidFill>
                <a:latin typeface="Arial"/>
                <a:ea typeface="Arial"/>
                <a:cs typeface="Arial"/>
                <a:sym typeface="Arial"/>
              </a:rPr>
            </a:br>
            <a:br>
              <a:rPr b="1" lang="en-US">
                <a:solidFill>
                  <a:schemeClr val="lt1"/>
                </a:solidFill>
                <a:latin typeface="Arial"/>
                <a:ea typeface="Arial"/>
                <a:cs typeface="Arial"/>
                <a:sym typeface="Arial"/>
              </a:rPr>
            </a:br>
            <a:br>
              <a:rPr b="1" lang="en-US">
                <a:solidFill>
                  <a:schemeClr val="lt1"/>
                </a:solidFill>
                <a:latin typeface="Arial"/>
                <a:ea typeface="Arial"/>
                <a:cs typeface="Arial"/>
                <a:sym typeface="Arial"/>
              </a:rPr>
            </a:br>
            <a:br>
              <a:rPr b="1" lang="en-US">
                <a:solidFill>
                  <a:schemeClr val="lt1"/>
                </a:solidFill>
                <a:latin typeface="Arial"/>
                <a:ea typeface="Arial"/>
                <a:cs typeface="Arial"/>
                <a:sym typeface="Arial"/>
              </a:rPr>
            </a:br>
            <a:br>
              <a:rPr b="1" lang="en-US">
                <a:solidFill>
                  <a:schemeClr val="lt1"/>
                </a:solidFill>
                <a:latin typeface="Arial"/>
                <a:ea typeface="Arial"/>
                <a:cs typeface="Arial"/>
                <a:sym typeface="Arial"/>
              </a:rPr>
            </a:br>
            <a:r>
              <a:rPr b="1" lang="en-US">
                <a:solidFill>
                  <a:schemeClr val="lt1"/>
                </a:solidFill>
                <a:latin typeface="Arial"/>
                <a:ea typeface="Arial"/>
                <a:cs typeface="Arial"/>
                <a:sym typeface="Arial"/>
              </a:rPr>
              <a:t>THREE WAY HANDSHAKE</a:t>
            </a:r>
            <a:endParaRPr b="1" sz="3200">
              <a:solidFill>
                <a:schemeClr val="lt1"/>
              </a:solidFill>
              <a:latin typeface="Arial"/>
              <a:ea typeface="Arial"/>
              <a:cs typeface="Arial"/>
              <a:sym typeface="Arial"/>
            </a:endParaRPr>
          </a:p>
        </p:txBody>
      </p:sp>
      <p:sp>
        <p:nvSpPr>
          <p:cNvPr id="1586" name="Google Shape;1586;p16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rgbClr val="888888"/>
                </a:solidFill>
                <a:latin typeface="Gill Sans"/>
                <a:ea typeface="Gill Sans"/>
                <a:cs typeface="Gill Sans"/>
                <a:sym typeface="Gill Sans"/>
              </a:rPr>
              <a:t>‹#›</a:t>
            </a:fld>
            <a:endParaRPr sz="1800">
              <a:solidFill>
                <a:srgbClr val="888888"/>
              </a:solidFill>
              <a:latin typeface="Gill Sans"/>
              <a:ea typeface="Gill Sans"/>
              <a:cs typeface="Gill Sans"/>
              <a:sym typeface="Gill Sans"/>
            </a:endParaRPr>
          </a:p>
        </p:txBody>
      </p:sp>
      <p:pic>
        <p:nvPicPr>
          <p:cNvPr id="1587" name="Google Shape;1587;p167"/>
          <p:cNvPicPr preferRelativeResize="0"/>
          <p:nvPr/>
        </p:nvPicPr>
        <p:blipFill rotWithShape="1">
          <a:blip r:embed="rId3">
            <a:alphaModFix/>
          </a:blip>
          <a:srcRect b="0" l="0" r="0" t="0"/>
          <a:stretch/>
        </p:blipFill>
        <p:spPr>
          <a:xfrm>
            <a:off x="5261056" y="1688123"/>
            <a:ext cx="6905644" cy="4429587"/>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168"/>
          <p:cNvSpPr txBox="1"/>
          <p:nvPr>
            <p:ph idx="1" type="body"/>
          </p:nvPr>
        </p:nvSpPr>
        <p:spPr>
          <a:xfrm>
            <a:off x="0" y="1569156"/>
            <a:ext cx="12192000" cy="3578577"/>
          </a:xfrm>
          <a:prstGeom prst="rect">
            <a:avLst/>
          </a:prstGeom>
          <a:noFill/>
          <a:ln>
            <a:noFill/>
          </a:ln>
        </p:spPr>
        <p:txBody>
          <a:bodyPr anchorCtr="0" anchor="t" bIns="45700" lIns="91425" spcFirstLastPara="1" rIns="91425" wrap="square" tIns="45700">
            <a:normAutofit/>
          </a:bodyPr>
          <a:lstStyle/>
          <a:p>
            <a:pPr indent="-228600" lvl="0" marL="228600" rtl="0" algn="just">
              <a:lnSpc>
                <a:spcPct val="120000"/>
              </a:lnSpc>
              <a:spcBef>
                <a:spcPts val="0"/>
              </a:spcBef>
              <a:spcAft>
                <a:spcPts val="0"/>
              </a:spcAft>
              <a:buSzPts val="2000"/>
              <a:buChar char="•"/>
            </a:pPr>
            <a:r>
              <a:rPr lang="en-US" sz="2000">
                <a:latin typeface="Arial"/>
                <a:ea typeface="Arial"/>
                <a:cs typeface="Arial"/>
                <a:sym typeface="Arial"/>
              </a:rPr>
              <a:t>Three way handshake if the process of connection based communication i.e. TCP. It ensures a connection is established before transmission.</a:t>
            </a:r>
            <a:endParaRPr/>
          </a:p>
          <a:p>
            <a:pPr indent="-228600" lvl="0" marL="228600" rtl="0" algn="just">
              <a:lnSpc>
                <a:spcPct val="120000"/>
              </a:lnSpc>
              <a:spcBef>
                <a:spcPts val="1000"/>
              </a:spcBef>
              <a:spcAft>
                <a:spcPts val="0"/>
              </a:spcAft>
              <a:buSzPts val="2000"/>
              <a:buChar char="•"/>
            </a:pPr>
            <a:r>
              <a:rPr lang="en-US">
                <a:latin typeface="Arial"/>
                <a:ea typeface="Arial"/>
                <a:cs typeface="Arial"/>
                <a:sym typeface="Arial"/>
              </a:rPr>
              <a:t>Let’s learn how the process occurs.</a:t>
            </a:r>
            <a:endParaRPr sz="2000">
              <a:latin typeface="Arial"/>
              <a:ea typeface="Arial"/>
              <a:cs typeface="Arial"/>
              <a:sym typeface="Arial"/>
            </a:endParaRPr>
          </a:p>
          <a:p>
            <a:pPr indent="-101600" lvl="0" marL="228600" rtl="0" algn="just">
              <a:lnSpc>
                <a:spcPct val="120000"/>
              </a:lnSpc>
              <a:spcBef>
                <a:spcPts val="1000"/>
              </a:spcBef>
              <a:spcAft>
                <a:spcPts val="0"/>
              </a:spcAft>
              <a:buSzPts val="2000"/>
              <a:buNone/>
            </a:pPr>
            <a:r>
              <a:t/>
            </a:r>
            <a:endParaRPr sz="2000">
              <a:latin typeface="Arial"/>
              <a:ea typeface="Arial"/>
              <a:cs typeface="Arial"/>
              <a:sym typeface="Arial"/>
            </a:endParaRPr>
          </a:p>
        </p:txBody>
      </p:sp>
      <p:sp>
        <p:nvSpPr>
          <p:cNvPr id="1593" name="Google Shape;1593;p168"/>
          <p:cNvSpPr txBox="1"/>
          <p:nvPr>
            <p:ph type="title"/>
          </p:nvPr>
        </p:nvSpPr>
        <p:spPr>
          <a:xfrm>
            <a:off x="0" y="0"/>
            <a:ext cx="12192000" cy="1207911"/>
          </a:xfrm>
          <a:prstGeom prst="rect">
            <a:avLst/>
          </a:prstGeom>
          <a:solidFill>
            <a:srgbClr val="422C15"/>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Arial"/>
              <a:buNone/>
            </a:pPr>
            <a:r>
              <a:rPr b="1" lang="en-US">
                <a:solidFill>
                  <a:schemeClr val="lt1"/>
                </a:solidFill>
                <a:latin typeface="Arial"/>
                <a:ea typeface="Arial"/>
                <a:cs typeface="Arial"/>
                <a:sym typeface="Arial"/>
              </a:rPr>
              <a:t>THREE WAY HANDSHAKE</a:t>
            </a:r>
            <a:endParaRPr b="1" sz="3200">
              <a:solidFill>
                <a:schemeClr val="lt1"/>
              </a:solidFill>
              <a:latin typeface="Arial"/>
              <a:ea typeface="Arial"/>
              <a:cs typeface="Arial"/>
              <a:sym typeface="Arial"/>
            </a:endParaRPr>
          </a:p>
        </p:txBody>
      </p:sp>
      <p:sp>
        <p:nvSpPr>
          <p:cNvPr id="1594" name="Google Shape;1594;p16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rgbClr val="888888"/>
                </a:solidFill>
                <a:latin typeface="Gill Sans"/>
                <a:ea typeface="Gill Sans"/>
                <a:cs typeface="Gill Sans"/>
                <a:sym typeface="Gill Sans"/>
              </a:rPr>
              <a:t>‹#›</a:t>
            </a:fld>
            <a:endParaRPr sz="1800">
              <a:solidFill>
                <a:srgbClr val="888888"/>
              </a:solidFill>
              <a:latin typeface="Gill Sans"/>
              <a:ea typeface="Gill Sans"/>
              <a:cs typeface="Gill Sans"/>
              <a:sym typeface="Gill Sans"/>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169"/>
          <p:cNvSpPr txBox="1"/>
          <p:nvPr>
            <p:ph idx="1" type="body"/>
          </p:nvPr>
        </p:nvSpPr>
        <p:spPr>
          <a:xfrm>
            <a:off x="0" y="1569156"/>
            <a:ext cx="12192000" cy="3578577"/>
          </a:xfrm>
          <a:prstGeom prst="rect">
            <a:avLst/>
          </a:prstGeom>
          <a:noFill/>
          <a:ln>
            <a:noFill/>
          </a:ln>
        </p:spPr>
        <p:txBody>
          <a:bodyPr anchorCtr="0" anchor="t" bIns="45700" lIns="91425" spcFirstLastPara="1" rIns="91425" wrap="square" tIns="45700">
            <a:normAutofit/>
          </a:bodyPr>
          <a:lstStyle/>
          <a:p>
            <a:pPr indent="0" lvl="0" marL="0" rtl="0" algn="just">
              <a:lnSpc>
                <a:spcPct val="120000"/>
              </a:lnSpc>
              <a:spcBef>
                <a:spcPts val="0"/>
              </a:spcBef>
              <a:spcAft>
                <a:spcPts val="0"/>
              </a:spcAft>
              <a:buSzPts val="2000"/>
              <a:buNone/>
            </a:pPr>
            <a:r>
              <a:rPr lang="en-US" sz="2000">
                <a:latin typeface="Arial"/>
                <a:ea typeface="Arial"/>
                <a:cs typeface="Arial"/>
                <a:sym typeface="Arial"/>
              </a:rPr>
              <a:t>The process starts with </a:t>
            </a:r>
            <a:r>
              <a:rPr b="1" lang="en-US" sz="2000">
                <a:latin typeface="Arial"/>
                <a:ea typeface="Arial"/>
                <a:cs typeface="Arial"/>
                <a:sym typeface="Arial"/>
              </a:rPr>
              <a:t>a SYN packet</a:t>
            </a:r>
            <a:r>
              <a:rPr lang="en-US" sz="2000">
                <a:latin typeface="Arial"/>
                <a:ea typeface="Arial"/>
                <a:cs typeface="Arial"/>
                <a:sym typeface="Arial"/>
              </a:rPr>
              <a:t>. </a:t>
            </a:r>
            <a:endParaRPr sz="2000">
              <a:latin typeface="Arial"/>
              <a:ea typeface="Arial"/>
              <a:cs typeface="Arial"/>
              <a:sym typeface="Arial"/>
            </a:endParaRPr>
          </a:p>
          <a:p>
            <a:pPr indent="-101600" lvl="0" marL="228600" rtl="0" algn="just">
              <a:lnSpc>
                <a:spcPct val="120000"/>
              </a:lnSpc>
              <a:spcBef>
                <a:spcPts val="1000"/>
              </a:spcBef>
              <a:spcAft>
                <a:spcPts val="0"/>
              </a:spcAft>
              <a:buSzPts val="2000"/>
              <a:buNone/>
            </a:pPr>
            <a:r>
              <a:t/>
            </a:r>
            <a:endParaRPr sz="2000">
              <a:latin typeface="Arial"/>
              <a:ea typeface="Arial"/>
              <a:cs typeface="Arial"/>
              <a:sym typeface="Arial"/>
            </a:endParaRPr>
          </a:p>
          <a:p>
            <a:pPr indent="-228600" lvl="0" marL="228600" rtl="0" algn="just">
              <a:lnSpc>
                <a:spcPct val="120000"/>
              </a:lnSpc>
              <a:spcBef>
                <a:spcPts val="1000"/>
              </a:spcBef>
              <a:spcAft>
                <a:spcPts val="0"/>
              </a:spcAft>
              <a:buSzPts val="2000"/>
              <a:buChar char="•"/>
            </a:pPr>
            <a:r>
              <a:rPr lang="en-US" sz="2000">
                <a:latin typeface="Arial"/>
                <a:ea typeface="Arial"/>
                <a:cs typeface="Arial"/>
                <a:sym typeface="Arial"/>
              </a:rPr>
              <a:t>This SYN packet starts the handshake process by telling the receiving system that another system wants its attention.</a:t>
            </a:r>
            <a:endParaRPr/>
          </a:p>
          <a:p>
            <a:pPr indent="-101600" lvl="0" marL="228600" rtl="0" algn="just">
              <a:lnSpc>
                <a:spcPct val="120000"/>
              </a:lnSpc>
              <a:spcBef>
                <a:spcPts val="1000"/>
              </a:spcBef>
              <a:spcAft>
                <a:spcPts val="0"/>
              </a:spcAft>
              <a:buSzPts val="2000"/>
              <a:buNone/>
            </a:pPr>
            <a:r>
              <a:t/>
            </a:r>
            <a:endParaRPr sz="2000">
              <a:latin typeface="Arial"/>
              <a:ea typeface="Arial"/>
              <a:cs typeface="Arial"/>
              <a:sym typeface="Arial"/>
            </a:endParaRPr>
          </a:p>
        </p:txBody>
      </p:sp>
      <p:sp>
        <p:nvSpPr>
          <p:cNvPr id="1600" name="Google Shape;1600;p169"/>
          <p:cNvSpPr txBox="1"/>
          <p:nvPr>
            <p:ph type="title"/>
          </p:nvPr>
        </p:nvSpPr>
        <p:spPr>
          <a:xfrm>
            <a:off x="0" y="0"/>
            <a:ext cx="12192000" cy="1207911"/>
          </a:xfrm>
          <a:prstGeom prst="rect">
            <a:avLst/>
          </a:prstGeom>
          <a:solidFill>
            <a:srgbClr val="422C15"/>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Arial"/>
              <a:buNone/>
            </a:pPr>
            <a:r>
              <a:rPr b="1" lang="en-US">
                <a:solidFill>
                  <a:schemeClr val="lt1"/>
                </a:solidFill>
                <a:latin typeface="Arial"/>
                <a:ea typeface="Arial"/>
                <a:cs typeface="Arial"/>
                <a:sym typeface="Arial"/>
              </a:rPr>
              <a:t>THREE WAY HANDSHAKE</a:t>
            </a:r>
            <a:endParaRPr b="1" sz="3200">
              <a:solidFill>
                <a:schemeClr val="lt1"/>
              </a:solidFill>
              <a:latin typeface="Arial"/>
              <a:ea typeface="Arial"/>
              <a:cs typeface="Arial"/>
              <a:sym typeface="Arial"/>
            </a:endParaRPr>
          </a:p>
        </p:txBody>
      </p:sp>
      <p:sp>
        <p:nvSpPr>
          <p:cNvPr id="1601" name="Google Shape;1601;p16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rgbClr val="888888"/>
                </a:solidFill>
                <a:latin typeface="Gill Sans"/>
                <a:ea typeface="Gill Sans"/>
                <a:cs typeface="Gill Sans"/>
                <a:sym typeface="Gill Sans"/>
              </a:rPr>
              <a:t>‹#›</a:t>
            </a:fld>
            <a:endParaRPr sz="1800">
              <a:solidFill>
                <a:srgbClr val="888888"/>
              </a:solidFill>
              <a:latin typeface="Gill Sans"/>
              <a:ea typeface="Gill Sans"/>
              <a:cs typeface="Gill Sans"/>
              <a:sym typeface="Gill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7"/>
          <p:cNvSpPr txBox="1"/>
          <p:nvPr>
            <p:ph type="title"/>
          </p:nvPr>
        </p:nvSpPr>
        <p:spPr>
          <a:xfrm>
            <a:off x="0" y="0"/>
            <a:ext cx="12192000" cy="1042506"/>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TOPOLOGIES CONT…</a:t>
            </a:r>
            <a:endParaRPr b="1" sz="4800">
              <a:solidFill>
                <a:schemeClr val="lt1"/>
              </a:solidFill>
              <a:latin typeface="Arial"/>
              <a:ea typeface="Arial"/>
              <a:cs typeface="Arial"/>
              <a:sym typeface="Arial"/>
            </a:endParaRPr>
          </a:p>
        </p:txBody>
      </p:sp>
      <p:sp>
        <p:nvSpPr>
          <p:cNvPr id="343" name="Google Shape;343;p17"/>
          <p:cNvSpPr txBox="1"/>
          <p:nvPr>
            <p:ph idx="1" type="body"/>
          </p:nvPr>
        </p:nvSpPr>
        <p:spPr>
          <a:xfrm>
            <a:off x="0" y="1042506"/>
            <a:ext cx="12192000" cy="1892606"/>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Bus topology</a:t>
            </a:r>
            <a:endParaRPr/>
          </a:p>
          <a:p>
            <a:pPr indent="0" lvl="0" marL="0" rtl="0" algn="just">
              <a:lnSpc>
                <a:spcPct val="120000"/>
              </a:lnSpc>
              <a:spcBef>
                <a:spcPts val="1000"/>
              </a:spcBef>
              <a:spcAft>
                <a:spcPts val="0"/>
              </a:spcAft>
              <a:buSzPts val="2000"/>
              <a:buNone/>
            </a:pPr>
            <a:r>
              <a:rPr lang="en-US">
                <a:latin typeface="Arial"/>
                <a:ea typeface="Arial"/>
                <a:cs typeface="Arial"/>
                <a:sym typeface="Arial"/>
              </a:rPr>
              <a:t>In a bus topology, each network device is connected to a single network cable. </a:t>
            </a:r>
            <a:endParaRPr/>
          </a:p>
        </p:txBody>
      </p:sp>
      <p:sp>
        <p:nvSpPr>
          <p:cNvPr id="344" name="Google Shape;344;p1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45" name="Google Shape;345;p17"/>
          <p:cNvPicPr preferRelativeResize="0"/>
          <p:nvPr/>
        </p:nvPicPr>
        <p:blipFill rotWithShape="1">
          <a:blip r:embed="rId3">
            <a:alphaModFix/>
          </a:blip>
          <a:srcRect b="0" l="0" r="0" t="0"/>
          <a:stretch/>
        </p:blipFill>
        <p:spPr>
          <a:xfrm>
            <a:off x="11143397" y="0"/>
            <a:ext cx="1048603" cy="1042506"/>
          </a:xfrm>
          <a:prstGeom prst="rect">
            <a:avLst/>
          </a:prstGeom>
          <a:noFill/>
          <a:ln>
            <a:noFill/>
          </a:ln>
        </p:spPr>
      </p:pic>
      <p:pic>
        <p:nvPicPr>
          <p:cNvPr id="346" name="Google Shape;346;p17"/>
          <p:cNvPicPr preferRelativeResize="0"/>
          <p:nvPr/>
        </p:nvPicPr>
        <p:blipFill rotWithShape="1">
          <a:blip r:embed="rId4">
            <a:alphaModFix/>
          </a:blip>
          <a:srcRect b="0" l="0" r="0" t="0"/>
          <a:stretch/>
        </p:blipFill>
        <p:spPr>
          <a:xfrm>
            <a:off x="4368800" y="2935112"/>
            <a:ext cx="3217333" cy="3217333"/>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170"/>
          <p:cNvSpPr txBox="1"/>
          <p:nvPr>
            <p:ph idx="1" type="body"/>
          </p:nvPr>
        </p:nvSpPr>
        <p:spPr>
          <a:xfrm>
            <a:off x="0" y="1569156"/>
            <a:ext cx="12192000" cy="3578577"/>
          </a:xfrm>
          <a:prstGeom prst="rect">
            <a:avLst/>
          </a:prstGeom>
          <a:noFill/>
          <a:ln>
            <a:noFill/>
          </a:ln>
        </p:spPr>
        <p:txBody>
          <a:bodyPr anchorCtr="0" anchor="t" bIns="45700" lIns="91425" spcFirstLastPara="1" rIns="91425" wrap="square" tIns="45700">
            <a:normAutofit/>
          </a:bodyPr>
          <a:lstStyle/>
          <a:p>
            <a:pPr indent="0" lvl="0" marL="0" rtl="0" algn="just">
              <a:lnSpc>
                <a:spcPct val="120000"/>
              </a:lnSpc>
              <a:spcBef>
                <a:spcPts val="0"/>
              </a:spcBef>
              <a:spcAft>
                <a:spcPts val="0"/>
              </a:spcAft>
              <a:buSzPts val="2000"/>
              <a:buNone/>
            </a:pPr>
            <a:r>
              <a:t/>
            </a:r>
            <a:endParaRPr sz="2000">
              <a:latin typeface="Arial"/>
              <a:ea typeface="Arial"/>
              <a:cs typeface="Arial"/>
              <a:sym typeface="Arial"/>
            </a:endParaRPr>
          </a:p>
          <a:p>
            <a:pPr indent="-228600" lvl="0" marL="228600" rtl="0" algn="just">
              <a:lnSpc>
                <a:spcPct val="120000"/>
              </a:lnSpc>
              <a:spcBef>
                <a:spcPts val="1000"/>
              </a:spcBef>
              <a:spcAft>
                <a:spcPts val="0"/>
              </a:spcAft>
              <a:buSzPts val="2000"/>
              <a:buChar char="•"/>
            </a:pPr>
            <a:r>
              <a:rPr lang="en-US" sz="2000">
                <a:latin typeface="Arial"/>
                <a:ea typeface="Arial"/>
                <a:cs typeface="Arial"/>
                <a:sym typeface="Arial"/>
              </a:rPr>
              <a:t>The receiving system then replies to the originating system with a </a:t>
            </a:r>
            <a:r>
              <a:rPr b="1" lang="en-US" sz="2000">
                <a:latin typeface="Arial"/>
                <a:ea typeface="Arial"/>
                <a:cs typeface="Arial"/>
                <a:sym typeface="Arial"/>
              </a:rPr>
              <a:t>SYN-ACK response.</a:t>
            </a:r>
            <a:endParaRPr/>
          </a:p>
          <a:p>
            <a:pPr indent="-101600" lvl="0" marL="228600" rtl="0" algn="just">
              <a:lnSpc>
                <a:spcPct val="120000"/>
              </a:lnSpc>
              <a:spcBef>
                <a:spcPts val="1000"/>
              </a:spcBef>
              <a:spcAft>
                <a:spcPts val="0"/>
              </a:spcAft>
              <a:buSzPts val="2000"/>
              <a:buNone/>
            </a:pPr>
            <a:r>
              <a:t/>
            </a:r>
            <a:endParaRPr sz="2000">
              <a:latin typeface="Arial"/>
              <a:ea typeface="Arial"/>
              <a:cs typeface="Arial"/>
              <a:sym typeface="Arial"/>
            </a:endParaRPr>
          </a:p>
          <a:p>
            <a:pPr indent="-228600" lvl="0" marL="228600" rtl="0" algn="just">
              <a:lnSpc>
                <a:spcPct val="120000"/>
              </a:lnSpc>
              <a:spcBef>
                <a:spcPts val="1000"/>
              </a:spcBef>
              <a:spcAft>
                <a:spcPts val="0"/>
              </a:spcAft>
              <a:buSzPts val="2000"/>
              <a:buChar char="•"/>
            </a:pPr>
            <a:r>
              <a:rPr lang="en-US" sz="2000">
                <a:latin typeface="Arial"/>
                <a:ea typeface="Arial"/>
                <a:cs typeface="Arial"/>
                <a:sym typeface="Arial"/>
              </a:rPr>
              <a:t>A </a:t>
            </a:r>
            <a:r>
              <a:rPr b="1" lang="en-US" sz="2000">
                <a:latin typeface="Arial"/>
                <a:ea typeface="Arial"/>
                <a:cs typeface="Arial"/>
                <a:sym typeface="Arial"/>
              </a:rPr>
              <a:t>SYN-ACK response </a:t>
            </a:r>
            <a:r>
              <a:rPr lang="en-US" sz="2000">
                <a:latin typeface="Arial"/>
                <a:ea typeface="Arial"/>
                <a:cs typeface="Arial"/>
                <a:sym typeface="Arial"/>
              </a:rPr>
              <a:t>is an acknowledgment response to the original SYN packet.</a:t>
            </a:r>
            <a:endParaRPr/>
          </a:p>
        </p:txBody>
      </p:sp>
      <p:sp>
        <p:nvSpPr>
          <p:cNvPr id="1607" name="Google Shape;1607;p170"/>
          <p:cNvSpPr txBox="1"/>
          <p:nvPr>
            <p:ph type="title"/>
          </p:nvPr>
        </p:nvSpPr>
        <p:spPr>
          <a:xfrm>
            <a:off x="0" y="0"/>
            <a:ext cx="12192000" cy="1207911"/>
          </a:xfrm>
          <a:prstGeom prst="rect">
            <a:avLst/>
          </a:prstGeom>
          <a:solidFill>
            <a:srgbClr val="422C15"/>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Arial"/>
              <a:buNone/>
            </a:pPr>
            <a:r>
              <a:rPr b="1" lang="en-US">
                <a:solidFill>
                  <a:schemeClr val="lt1"/>
                </a:solidFill>
                <a:latin typeface="Arial"/>
                <a:ea typeface="Arial"/>
                <a:cs typeface="Arial"/>
                <a:sym typeface="Arial"/>
              </a:rPr>
              <a:t>THREE WAY HANDSHAKE</a:t>
            </a:r>
            <a:endParaRPr b="1" sz="3200">
              <a:solidFill>
                <a:schemeClr val="lt1"/>
              </a:solidFill>
              <a:latin typeface="Arial"/>
              <a:ea typeface="Arial"/>
              <a:cs typeface="Arial"/>
              <a:sym typeface="Arial"/>
            </a:endParaRPr>
          </a:p>
        </p:txBody>
      </p:sp>
      <p:sp>
        <p:nvSpPr>
          <p:cNvPr id="1608" name="Google Shape;1608;p17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rgbClr val="888888"/>
                </a:solidFill>
                <a:latin typeface="Gill Sans"/>
                <a:ea typeface="Gill Sans"/>
                <a:cs typeface="Gill Sans"/>
                <a:sym typeface="Gill Sans"/>
              </a:rPr>
              <a:t>‹#›</a:t>
            </a:fld>
            <a:endParaRPr sz="1800">
              <a:solidFill>
                <a:srgbClr val="888888"/>
              </a:solidFill>
              <a:latin typeface="Gill Sans"/>
              <a:ea typeface="Gill Sans"/>
              <a:cs typeface="Gill Sans"/>
              <a:sym typeface="Gill Sans"/>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171"/>
          <p:cNvSpPr txBox="1"/>
          <p:nvPr>
            <p:ph idx="1" type="body"/>
          </p:nvPr>
        </p:nvSpPr>
        <p:spPr>
          <a:xfrm>
            <a:off x="0" y="1923208"/>
            <a:ext cx="12192000" cy="1199819"/>
          </a:xfrm>
          <a:prstGeom prst="rect">
            <a:avLst/>
          </a:prstGeom>
          <a:noFill/>
          <a:ln>
            <a:noFill/>
          </a:ln>
        </p:spPr>
        <p:txBody>
          <a:bodyPr anchorCtr="0" anchor="t" bIns="45700" lIns="91425" spcFirstLastPara="1" rIns="91425" wrap="square" tIns="45700">
            <a:normAutofit/>
          </a:bodyPr>
          <a:lstStyle/>
          <a:p>
            <a:pPr indent="-228600" lvl="0" marL="228600" rtl="0" algn="just">
              <a:lnSpc>
                <a:spcPct val="120000"/>
              </a:lnSpc>
              <a:spcBef>
                <a:spcPts val="0"/>
              </a:spcBef>
              <a:spcAft>
                <a:spcPts val="0"/>
              </a:spcAft>
              <a:buSzPts val="2000"/>
              <a:buChar char="•"/>
            </a:pPr>
            <a:r>
              <a:rPr lang="en-US" sz="2000">
                <a:latin typeface="Arial"/>
                <a:ea typeface="Arial"/>
                <a:cs typeface="Arial"/>
                <a:sym typeface="Arial"/>
              </a:rPr>
              <a:t>Once the original sender receives the SYN-ACK response, it in turn responds with an ACK packet to verify that it has received the SYN-ACK and is ready to communicate via TCP.</a:t>
            </a:r>
            <a:endParaRPr sz="2000">
              <a:latin typeface="Arial"/>
              <a:ea typeface="Arial"/>
              <a:cs typeface="Arial"/>
              <a:sym typeface="Arial"/>
            </a:endParaRPr>
          </a:p>
        </p:txBody>
      </p:sp>
      <p:sp>
        <p:nvSpPr>
          <p:cNvPr id="1614" name="Google Shape;1614;p171"/>
          <p:cNvSpPr txBox="1"/>
          <p:nvPr>
            <p:ph type="title"/>
          </p:nvPr>
        </p:nvSpPr>
        <p:spPr>
          <a:xfrm>
            <a:off x="0" y="0"/>
            <a:ext cx="12192000" cy="1207911"/>
          </a:xfrm>
          <a:prstGeom prst="rect">
            <a:avLst/>
          </a:prstGeom>
          <a:solidFill>
            <a:srgbClr val="422C15"/>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Arial"/>
              <a:buNone/>
            </a:pPr>
            <a:r>
              <a:rPr b="1" lang="en-US">
                <a:solidFill>
                  <a:schemeClr val="lt1"/>
                </a:solidFill>
                <a:latin typeface="Arial"/>
                <a:ea typeface="Arial"/>
                <a:cs typeface="Arial"/>
                <a:sym typeface="Arial"/>
              </a:rPr>
              <a:t>THREE WAY HANDSHAKE</a:t>
            </a:r>
            <a:endParaRPr b="1" sz="3200">
              <a:solidFill>
                <a:schemeClr val="lt1"/>
              </a:solidFill>
              <a:latin typeface="Arial"/>
              <a:ea typeface="Arial"/>
              <a:cs typeface="Arial"/>
              <a:sym typeface="Arial"/>
            </a:endParaRPr>
          </a:p>
        </p:txBody>
      </p:sp>
      <p:sp>
        <p:nvSpPr>
          <p:cNvPr id="1615" name="Google Shape;1615;p17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rgbClr val="888888"/>
                </a:solidFill>
                <a:latin typeface="Gill Sans"/>
                <a:ea typeface="Gill Sans"/>
                <a:cs typeface="Gill Sans"/>
                <a:sym typeface="Gill Sans"/>
              </a:rPr>
              <a:t>‹#›</a:t>
            </a:fld>
            <a:endParaRPr sz="1800">
              <a:solidFill>
                <a:srgbClr val="888888"/>
              </a:solidFill>
              <a:latin typeface="Gill Sans"/>
              <a:ea typeface="Gill Sans"/>
              <a:cs typeface="Gill Sans"/>
              <a:sym typeface="Gill Sans"/>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9" name="Shape 1619"/>
        <p:cNvGrpSpPr/>
        <p:nvPr/>
      </p:nvGrpSpPr>
      <p:grpSpPr>
        <a:xfrm>
          <a:off x="0" y="0"/>
          <a:ext cx="0" cy="0"/>
          <a:chOff x="0" y="0"/>
          <a:chExt cx="0" cy="0"/>
        </a:xfrm>
      </p:grpSpPr>
      <p:sp>
        <p:nvSpPr>
          <p:cNvPr id="1620" name="Google Shape;1620;p172"/>
          <p:cNvSpPr/>
          <p:nvPr/>
        </p:nvSpPr>
        <p:spPr>
          <a:xfrm>
            <a:off x="1242644" y="-2669"/>
            <a:ext cx="5111262" cy="2751522"/>
          </a:xfrm>
          <a:prstGeom prst="rect">
            <a:avLst/>
          </a:prstGeom>
          <a:noFill/>
          <a:ln>
            <a:noFill/>
          </a:ln>
        </p:spPr>
        <p:txBody>
          <a:bodyPr anchorCtr="0" anchor="t" bIns="45700" lIns="91425" spcFirstLastPara="1" rIns="91425" wrap="square" tIns="45700">
            <a:spAutoFit/>
          </a:bodyPr>
          <a:lstStyle/>
          <a:p>
            <a:pPr indent="0" lvl="0" marL="0" marR="0" rtl="0" algn="just">
              <a:lnSpc>
                <a:spcPct val="90000"/>
              </a:lnSpc>
              <a:spcBef>
                <a:spcPts val="0"/>
              </a:spcBef>
              <a:spcAft>
                <a:spcPts val="0"/>
              </a:spcAft>
              <a:buClr>
                <a:schemeClr val="dk1"/>
              </a:buClr>
              <a:buSzPts val="4800"/>
              <a:buFont typeface="Eater"/>
              <a:buNone/>
            </a:pPr>
            <a:r>
              <a:rPr b="0" i="0" lang="en-US" sz="4800" u="none" cap="none" strike="noStrike">
                <a:solidFill>
                  <a:schemeClr val="dk1"/>
                </a:solidFill>
                <a:latin typeface="Eater"/>
                <a:ea typeface="Eater"/>
                <a:cs typeface="Eater"/>
                <a:sym typeface="Eater"/>
              </a:rPr>
              <a:t>Usable attacks can all be traced back to a specific layer or layers of the OSI model.</a:t>
            </a:r>
            <a:endParaRPr/>
          </a:p>
        </p:txBody>
      </p:sp>
      <p:sp>
        <p:nvSpPr>
          <p:cNvPr id="1621" name="Google Shape;1621;p172"/>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173"/>
          <p:cNvSpPr txBox="1"/>
          <p:nvPr>
            <p:ph type="title"/>
          </p:nvPr>
        </p:nvSpPr>
        <p:spPr>
          <a:xfrm>
            <a:off x="0" y="0"/>
            <a:ext cx="12192000" cy="1207911"/>
          </a:xfrm>
          <a:prstGeom prst="rect">
            <a:avLst/>
          </a:prstGeom>
          <a:solidFill>
            <a:srgbClr val="422C15"/>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Arial"/>
              <a:buNone/>
            </a:pPr>
            <a:r>
              <a:rPr b="1" lang="en-US">
                <a:solidFill>
                  <a:schemeClr val="lt1"/>
                </a:solidFill>
                <a:latin typeface="Arial"/>
                <a:ea typeface="Arial"/>
                <a:cs typeface="Arial"/>
                <a:sym typeface="Arial"/>
              </a:rPr>
              <a:t>LAYERED </a:t>
            </a:r>
            <a:r>
              <a:rPr b="1" lang="en-US" sz="3200">
                <a:solidFill>
                  <a:schemeClr val="lt1"/>
                </a:solidFill>
                <a:latin typeface="Arial"/>
                <a:ea typeface="Arial"/>
                <a:cs typeface="Arial"/>
                <a:sym typeface="Arial"/>
              </a:rPr>
              <a:t>SECURITY CONSIDERATIONS</a:t>
            </a:r>
            <a:endParaRPr b="1" sz="3200">
              <a:solidFill>
                <a:schemeClr val="lt1"/>
              </a:solidFill>
              <a:latin typeface="Arial"/>
              <a:ea typeface="Arial"/>
              <a:cs typeface="Arial"/>
              <a:sym typeface="Arial"/>
            </a:endParaRPr>
          </a:p>
        </p:txBody>
      </p:sp>
      <p:sp>
        <p:nvSpPr>
          <p:cNvPr id="1627" name="Google Shape;1627;p173"/>
          <p:cNvSpPr txBox="1"/>
          <p:nvPr>
            <p:ph idx="1" type="body"/>
          </p:nvPr>
        </p:nvSpPr>
        <p:spPr>
          <a:xfrm>
            <a:off x="0" y="1852245"/>
            <a:ext cx="12192000" cy="4221175"/>
          </a:xfrm>
          <a:prstGeom prst="rect">
            <a:avLst/>
          </a:prstGeom>
          <a:noFill/>
          <a:ln>
            <a:noFill/>
          </a:ln>
        </p:spPr>
        <p:txBody>
          <a:bodyPr anchorCtr="0" anchor="t" bIns="45700" lIns="91425" spcFirstLastPara="1" rIns="91425" wrap="square" tIns="45700">
            <a:noAutofit/>
          </a:bodyPr>
          <a:lstStyle/>
          <a:p>
            <a:pPr indent="0" lvl="0" marL="0" rtl="0" algn="just">
              <a:lnSpc>
                <a:spcPct val="120000"/>
              </a:lnSpc>
              <a:spcBef>
                <a:spcPts val="0"/>
              </a:spcBef>
              <a:spcAft>
                <a:spcPts val="0"/>
              </a:spcAft>
              <a:buSzPts val="2000"/>
              <a:buNone/>
            </a:pPr>
            <a:r>
              <a:rPr lang="en-US" sz="2000">
                <a:latin typeface="Arial"/>
                <a:ea typeface="Arial"/>
                <a:cs typeface="Arial"/>
                <a:sym typeface="Arial"/>
              </a:rPr>
              <a:t>Layered security approaches the models by ensuring security considerations are executed at the layer level.</a:t>
            </a:r>
            <a:endParaRPr/>
          </a:p>
          <a:p>
            <a:pPr indent="0" lvl="0" marL="0" rtl="0" algn="just">
              <a:lnSpc>
                <a:spcPct val="120000"/>
              </a:lnSpc>
              <a:spcBef>
                <a:spcPts val="1000"/>
              </a:spcBef>
              <a:spcAft>
                <a:spcPts val="0"/>
              </a:spcAft>
              <a:buSzPts val="2000"/>
              <a:buNone/>
            </a:pPr>
            <a:r>
              <a:t/>
            </a:r>
            <a:endParaRPr sz="2000">
              <a:latin typeface="Arial"/>
              <a:ea typeface="Arial"/>
              <a:cs typeface="Arial"/>
              <a:sym typeface="Arial"/>
            </a:endParaRPr>
          </a:p>
        </p:txBody>
      </p:sp>
      <p:sp>
        <p:nvSpPr>
          <p:cNvPr id="1628" name="Google Shape;1628;p17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Gill Sans"/>
                <a:ea typeface="Gill Sans"/>
                <a:cs typeface="Gill Sans"/>
                <a:sym typeface="Gill Sans"/>
              </a:rPr>
              <a:t>‹#›</a:t>
            </a:fld>
            <a:endParaRPr sz="1800">
              <a:solidFill>
                <a:schemeClr val="dk1"/>
              </a:solidFill>
              <a:latin typeface="Gill Sans"/>
              <a:ea typeface="Gill Sans"/>
              <a:cs typeface="Gill Sans"/>
              <a:sym typeface="Gill Sans"/>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174"/>
          <p:cNvSpPr txBox="1"/>
          <p:nvPr>
            <p:ph type="title"/>
          </p:nvPr>
        </p:nvSpPr>
        <p:spPr>
          <a:xfrm>
            <a:off x="0" y="0"/>
            <a:ext cx="12192000" cy="1207911"/>
          </a:xfrm>
          <a:prstGeom prst="rect">
            <a:avLst/>
          </a:prstGeom>
          <a:solidFill>
            <a:srgbClr val="422C15"/>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Arial"/>
              <a:buNone/>
            </a:pPr>
            <a:r>
              <a:rPr b="1" lang="en-US">
                <a:solidFill>
                  <a:schemeClr val="lt1"/>
                </a:solidFill>
                <a:latin typeface="Arial"/>
                <a:ea typeface="Arial"/>
                <a:cs typeface="Arial"/>
                <a:sym typeface="Arial"/>
              </a:rPr>
              <a:t>LAYERED </a:t>
            </a:r>
            <a:r>
              <a:rPr b="1" lang="en-US" sz="3200">
                <a:solidFill>
                  <a:schemeClr val="lt1"/>
                </a:solidFill>
                <a:latin typeface="Arial"/>
                <a:ea typeface="Arial"/>
                <a:cs typeface="Arial"/>
                <a:sym typeface="Arial"/>
              </a:rPr>
              <a:t>SECURITY CONSIDERATIONS</a:t>
            </a:r>
            <a:endParaRPr b="1" sz="3200">
              <a:solidFill>
                <a:schemeClr val="lt1"/>
              </a:solidFill>
              <a:latin typeface="Arial"/>
              <a:ea typeface="Arial"/>
              <a:cs typeface="Arial"/>
              <a:sym typeface="Arial"/>
            </a:endParaRPr>
          </a:p>
        </p:txBody>
      </p:sp>
      <p:sp>
        <p:nvSpPr>
          <p:cNvPr id="1634" name="Google Shape;1634;p174"/>
          <p:cNvSpPr txBox="1"/>
          <p:nvPr>
            <p:ph idx="1" type="body"/>
          </p:nvPr>
        </p:nvSpPr>
        <p:spPr>
          <a:xfrm>
            <a:off x="0" y="1207911"/>
            <a:ext cx="12192000" cy="4865510"/>
          </a:xfrm>
          <a:prstGeom prst="rect">
            <a:avLst/>
          </a:prstGeom>
          <a:noFill/>
          <a:ln>
            <a:noFill/>
          </a:ln>
        </p:spPr>
        <p:txBody>
          <a:bodyPr anchorCtr="0" anchor="t" bIns="45700" lIns="91425" spcFirstLastPara="1" rIns="91425" wrap="square" tIns="45700">
            <a:noAutofit/>
          </a:bodyPr>
          <a:lstStyle/>
          <a:p>
            <a:pPr indent="0" lvl="0" marL="0" rtl="0" algn="just">
              <a:lnSpc>
                <a:spcPct val="120000"/>
              </a:lnSpc>
              <a:spcBef>
                <a:spcPts val="0"/>
              </a:spcBef>
              <a:spcAft>
                <a:spcPts val="0"/>
              </a:spcAft>
              <a:buSzPts val="2000"/>
              <a:buNone/>
            </a:pPr>
            <a:r>
              <a:t/>
            </a:r>
            <a:endParaRPr sz="2000">
              <a:latin typeface="Arial"/>
              <a:ea typeface="Arial"/>
              <a:cs typeface="Arial"/>
              <a:sym typeface="Arial"/>
            </a:endParaRPr>
          </a:p>
          <a:p>
            <a:pPr indent="0" lvl="0" marL="0" rtl="0" algn="just">
              <a:lnSpc>
                <a:spcPct val="120000"/>
              </a:lnSpc>
              <a:spcBef>
                <a:spcPts val="1000"/>
              </a:spcBef>
              <a:spcAft>
                <a:spcPts val="0"/>
              </a:spcAft>
              <a:buSzPts val="2000"/>
              <a:buNone/>
            </a:pPr>
            <a:r>
              <a:rPr b="1" lang="en-US" sz="2000">
                <a:latin typeface="Arial"/>
                <a:ea typeface="Arial"/>
                <a:cs typeface="Arial"/>
                <a:sym typeface="Arial"/>
              </a:rPr>
              <a:t>Physical Layer</a:t>
            </a:r>
            <a:endParaRPr/>
          </a:p>
          <a:p>
            <a:pPr indent="-228600" lvl="0" marL="228600" rtl="0" algn="just">
              <a:lnSpc>
                <a:spcPct val="120000"/>
              </a:lnSpc>
              <a:spcBef>
                <a:spcPts val="1000"/>
              </a:spcBef>
              <a:spcAft>
                <a:spcPts val="0"/>
              </a:spcAft>
              <a:buSzPts val="2000"/>
              <a:buFont typeface="Noto Sans Symbols"/>
              <a:buChar char="⮚"/>
            </a:pPr>
            <a:r>
              <a:rPr lang="en-US" sz="2000">
                <a:latin typeface="Arial"/>
                <a:ea typeface="Arial"/>
                <a:cs typeface="Arial"/>
                <a:sym typeface="Arial"/>
              </a:rPr>
              <a:t>In case of any cyber danger, it is recommended to unplug the cable from the primary system.</a:t>
            </a:r>
            <a:endParaRPr/>
          </a:p>
          <a:p>
            <a:pPr indent="-228600" lvl="0" marL="228600" rtl="0" algn="just">
              <a:lnSpc>
                <a:spcPct val="120000"/>
              </a:lnSpc>
              <a:spcBef>
                <a:spcPts val="1000"/>
              </a:spcBef>
              <a:spcAft>
                <a:spcPts val="0"/>
              </a:spcAft>
              <a:buSzPts val="2000"/>
              <a:buFont typeface="Noto Sans Symbols"/>
              <a:buChar char="⮚"/>
            </a:pPr>
            <a:r>
              <a:rPr lang="en-US" sz="2000">
                <a:latin typeface="Arial"/>
                <a:ea typeface="Arial"/>
                <a:cs typeface="Arial"/>
                <a:sym typeface="Arial"/>
              </a:rPr>
              <a:t>Safeguarding this layer needs bio-metric security, camera-based surveillance, key cards, and other physical monitoring.</a:t>
            </a:r>
            <a:endParaRPr sz="2000">
              <a:latin typeface="Arial"/>
              <a:ea typeface="Arial"/>
              <a:cs typeface="Arial"/>
              <a:sym typeface="Arial"/>
            </a:endParaRPr>
          </a:p>
        </p:txBody>
      </p:sp>
      <p:sp>
        <p:nvSpPr>
          <p:cNvPr id="1635" name="Google Shape;1635;p17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Gill Sans"/>
                <a:ea typeface="Gill Sans"/>
                <a:cs typeface="Gill Sans"/>
                <a:sym typeface="Gill Sans"/>
              </a:rPr>
              <a:t>‹#›</a:t>
            </a:fld>
            <a:endParaRPr sz="1800">
              <a:solidFill>
                <a:schemeClr val="dk1"/>
              </a:solidFill>
              <a:latin typeface="Gill Sans"/>
              <a:ea typeface="Gill Sans"/>
              <a:cs typeface="Gill Sans"/>
              <a:sym typeface="Gill Sans"/>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175"/>
          <p:cNvSpPr txBox="1"/>
          <p:nvPr>
            <p:ph idx="1" type="body"/>
          </p:nvPr>
        </p:nvSpPr>
        <p:spPr>
          <a:xfrm>
            <a:off x="0" y="1772355"/>
            <a:ext cx="12192000" cy="3826933"/>
          </a:xfrm>
          <a:prstGeom prst="rect">
            <a:avLst/>
          </a:prstGeom>
          <a:noFill/>
          <a:ln>
            <a:noFill/>
          </a:ln>
        </p:spPr>
        <p:txBody>
          <a:bodyPr anchorCtr="0" anchor="t" bIns="45700" lIns="91425" spcFirstLastPara="1" rIns="91425" wrap="square" tIns="45700">
            <a:noAutofit/>
          </a:bodyPr>
          <a:lstStyle/>
          <a:p>
            <a:pPr indent="0" lvl="0" marL="0" rtl="0" algn="just">
              <a:lnSpc>
                <a:spcPct val="120000"/>
              </a:lnSpc>
              <a:spcBef>
                <a:spcPts val="0"/>
              </a:spcBef>
              <a:spcAft>
                <a:spcPts val="0"/>
              </a:spcAft>
              <a:buSzPts val="2133"/>
              <a:buNone/>
            </a:pPr>
            <a:r>
              <a:rPr b="1" lang="en-US" sz="2133">
                <a:latin typeface="Arial"/>
                <a:ea typeface="Arial"/>
                <a:cs typeface="Arial"/>
                <a:sym typeface="Arial"/>
              </a:rPr>
              <a:t>Data Link Layer  </a:t>
            </a:r>
            <a:endParaRPr/>
          </a:p>
          <a:p>
            <a:pPr indent="-228600" lvl="0" marL="228600" rtl="0" algn="just">
              <a:lnSpc>
                <a:spcPct val="120000"/>
              </a:lnSpc>
              <a:spcBef>
                <a:spcPts val="1000"/>
              </a:spcBef>
              <a:spcAft>
                <a:spcPts val="0"/>
              </a:spcAft>
              <a:buSzPts val="2133"/>
              <a:buFont typeface="Noto Sans Symbols"/>
              <a:buChar char="⮚"/>
            </a:pPr>
            <a:r>
              <a:rPr lang="en-US" sz="2133">
                <a:latin typeface="Arial"/>
                <a:ea typeface="Arial"/>
                <a:cs typeface="Arial"/>
                <a:sym typeface="Arial"/>
              </a:rPr>
              <a:t>Vulnerabilities that can be used and attacks that can be made in this layer are MAC address spoofing as well as Virtual-LAN circumvention.</a:t>
            </a:r>
            <a:endParaRPr/>
          </a:p>
          <a:p>
            <a:pPr indent="-228600" lvl="0" marL="228600" rtl="0" algn="just">
              <a:lnSpc>
                <a:spcPct val="120000"/>
              </a:lnSpc>
              <a:spcBef>
                <a:spcPts val="1000"/>
              </a:spcBef>
              <a:spcAft>
                <a:spcPts val="0"/>
              </a:spcAft>
              <a:buSzPts val="2133"/>
              <a:buFont typeface="Noto Sans Symbols"/>
              <a:buChar char="⮚"/>
            </a:pPr>
            <a:r>
              <a:rPr lang="en-US" sz="2133">
                <a:latin typeface="Arial"/>
                <a:ea typeface="Arial"/>
                <a:cs typeface="Arial"/>
                <a:sym typeface="Arial"/>
              </a:rPr>
              <a:t>Common security mechanisms are MAC address filtering, assessment of wireless applications, checking of proper data encryption standards.</a:t>
            </a:r>
            <a:endParaRPr sz="2133">
              <a:latin typeface="Arial"/>
              <a:ea typeface="Arial"/>
              <a:cs typeface="Arial"/>
              <a:sym typeface="Arial"/>
            </a:endParaRPr>
          </a:p>
        </p:txBody>
      </p:sp>
      <p:sp>
        <p:nvSpPr>
          <p:cNvPr id="1641" name="Google Shape;1641;p175"/>
          <p:cNvSpPr txBox="1"/>
          <p:nvPr>
            <p:ph type="title"/>
          </p:nvPr>
        </p:nvSpPr>
        <p:spPr>
          <a:xfrm>
            <a:off x="0" y="1"/>
            <a:ext cx="12192000" cy="891822"/>
          </a:xfrm>
          <a:prstGeom prst="rect">
            <a:avLst/>
          </a:prstGeom>
          <a:solidFill>
            <a:srgbClr val="422C15"/>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Arial"/>
              <a:buNone/>
            </a:pPr>
            <a:r>
              <a:rPr b="1" lang="en-US">
                <a:solidFill>
                  <a:schemeClr val="lt1"/>
                </a:solidFill>
                <a:latin typeface="Arial"/>
                <a:ea typeface="Arial"/>
                <a:cs typeface="Arial"/>
                <a:sym typeface="Arial"/>
              </a:rPr>
              <a:t>LAYERED </a:t>
            </a:r>
            <a:r>
              <a:rPr b="1" lang="en-US" sz="3200">
                <a:solidFill>
                  <a:schemeClr val="lt1"/>
                </a:solidFill>
                <a:latin typeface="Arial"/>
                <a:ea typeface="Arial"/>
                <a:cs typeface="Arial"/>
                <a:sym typeface="Arial"/>
              </a:rPr>
              <a:t>SECURITY CONSIDERATIONS</a:t>
            </a:r>
            <a:endParaRPr b="1" sz="3200">
              <a:solidFill>
                <a:schemeClr val="lt1"/>
              </a:solidFill>
              <a:latin typeface="Arial"/>
              <a:ea typeface="Arial"/>
              <a:cs typeface="Arial"/>
              <a:sym typeface="Arial"/>
            </a:endParaRPr>
          </a:p>
        </p:txBody>
      </p:sp>
      <p:sp>
        <p:nvSpPr>
          <p:cNvPr id="1642" name="Google Shape;1642;p17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rgbClr val="888888"/>
                </a:solidFill>
                <a:latin typeface="Gill Sans"/>
                <a:ea typeface="Gill Sans"/>
                <a:cs typeface="Gill Sans"/>
                <a:sym typeface="Gill Sans"/>
              </a:rPr>
              <a:t>‹#›</a:t>
            </a:fld>
            <a:endParaRPr sz="1800">
              <a:solidFill>
                <a:srgbClr val="888888"/>
              </a:solidFill>
              <a:latin typeface="Gill Sans"/>
              <a:ea typeface="Gill Sans"/>
              <a:cs typeface="Gill Sans"/>
              <a:sym typeface="Gill Sans"/>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76"/>
          <p:cNvSpPr txBox="1"/>
          <p:nvPr>
            <p:ph idx="1" type="body"/>
          </p:nvPr>
        </p:nvSpPr>
        <p:spPr>
          <a:xfrm>
            <a:off x="0" y="2414755"/>
            <a:ext cx="12192000" cy="2466734"/>
          </a:xfrm>
          <a:prstGeom prst="rect">
            <a:avLst/>
          </a:prstGeom>
          <a:noFill/>
          <a:ln>
            <a:noFill/>
          </a:ln>
        </p:spPr>
        <p:txBody>
          <a:bodyPr anchorCtr="0" anchor="t" bIns="45700" lIns="91425" spcFirstLastPara="1" rIns="91425" wrap="square" tIns="45700">
            <a:noAutofit/>
          </a:bodyPr>
          <a:lstStyle/>
          <a:p>
            <a:pPr indent="0" lvl="0" marL="0" rtl="0" algn="just">
              <a:lnSpc>
                <a:spcPct val="120000"/>
              </a:lnSpc>
              <a:spcBef>
                <a:spcPts val="0"/>
              </a:spcBef>
              <a:spcAft>
                <a:spcPts val="0"/>
              </a:spcAft>
              <a:buSzPts val="2000"/>
              <a:buNone/>
            </a:pPr>
            <a:r>
              <a:rPr b="1" lang="en-US" sz="2000">
                <a:latin typeface="Arial"/>
                <a:ea typeface="Arial"/>
                <a:cs typeface="Arial"/>
                <a:sym typeface="Arial"/>
              </a:rPr>
              <a:t>Network Layer</a:t>
            </a:r>
            <a:endParaRPr/>
          </a:p>
          <a:p>
            <a:pPr indent="-228600" lvl="0" marL="228600" rtl="0" algn="just">
              <a:lnSpc>
                <a:spcPct val="120000"/>
              </a:lnSpc>
              <a:spcBef>
                <a:spcPts val="1000"/>
              </a:spcBef>
              <a:spcAft>
                <a:spcPts val="0"/>
              </a:spcAft>
              <a:buSzPts val="2000"/>
              <a:buFont typeface="Noto Sans Symbols"/>
              <a:buChar char="⮚"/>
            </a:pPr>
            <a:r>
              <a:rPr lang="en-US" sz="2000">
                <a:latin typeface="Arial"/>
                <a:ea typeface="Arial"/>
                <a:cs typeface="Arial"/>
                <a:sym typeface="Arial"/>
              </a:rPr>
              <a:t>IP address spoofing is one of the common attack of this phase. </a:t>
            </a:r>
            <a:endParaRPr/>
          </a:p>
          <a:p>
            <a:pPr indent="-228600" lvl="0" marL="228600" rtl="0" algn="just">
              <a:lnSpc>
                <a:spcPct val="120000"/>
              </a:lnSpc>
              <a:spcBef>
                <a:spcPts val="1000"/>
              </a:spcBef>
              <a:spcAft>
                <a:spcPts val="0"/>
              </a:spcAft>
              <a:buSzPts val="2000"/>
              <a:buFont typeface="Noto Sans Symbols"/>
              <a:buChar char="⮚"/>
            </a:pPr>
            <a:r>
              <a:rPr lang="en-US" sz="2000">
                <a:latin typeface="Arial"/>
                <a:ea typeface="Arial"/>
                <a:cs typeface="Arial"/>
                <a:sym typeface="Arial"/>
              </a:rPr>
              <a:t>Strengthening this layer needs the techniques of firm anti-spoofing, proper implementation of firewalls and routing filters as well as secure routing protocols.</a:t>
            </a:r>
            <a:endParaRPr sz="2000">
              <a:latin typeface="Arial"/>
              <a:ea typeface="Arial"/>
              <a:cs typeface="Arial"/>
              <a:sym typeface="Arial"/>
            </a:endParaRPr>
          </a:p>
        </p:txBody>
      </p:sp>
      <p:sp>
        <p:nvSpPr>
          <p:cNvPr id="1648" name="Google Shape;1648;p176"/>
          <p:cNvSpPr txBox="1"/>
          <p:nvPr>
            <p:ph type="title"/>
          </p:nvPr>
        </p:nvSpPr>
        <p:spPr>
          <a:xfrm>
            <a:off x="0" y="1"/>
            <a:ext cx="12192000" cy="936978"/>
          </a:xfrm>
          <a:prstGeom prst="rect">
            <a:avLst/>
          </a:prstGeom>
          <a:solidFill>
            <a:srgbClr val="422C15"/>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Arial"/>
              <a:buNone/>
            </a:pPr>
            <a:r>
              <a:rPr b="1" lang="en-US">
                <a:solidFill>
                  <a:schemeClr val="lt1"/>
                </a:solidFill>
                <a:latin typeface="Arial"/>
                <a:ea typeface="Arial"/>
                <a:cs typeface="Arial"/>
                <a:sym typeface="Arial"/>
              </a:rPr>
              <a:t>LAYERED </a:t>
            </a:r>
            <a:r>
              <a:rPr b="1" lang="en-US" sz="3200">
                <a:solidFill>
                  <a:schemeClr val="lt1"/>
                </a:solidFill>
                <a:latin typeface="Arial"/>
                <a:ea typeface="Arial"/>
                <a:cs typeface="Arial"/>
                <a:sym typeface="Arial"/>
              </a:rPr>
              <a:t>SECURITY CONSIDERATIONS</a:t>
            </a:r>
            <a:endParaRPr b="1" sz="3200">
              <a:solidFill>
                <a:schemeClr val="lt1"/>
              </a:solidFill>
              <a:latin typeface="Arial"/>
              <a:ea typeface="Arial"/>
              <a:cs typeface="Arial"/>
              <a:sym typeface="Arial"/>
            </a:endParaRPr>
          </a:p>
        </p:txBody>
      </p:sp>
      <p:sp>
        <p:nvSpPr>
          <p:cNvPr id="1649" name="Google Shape;1649;p17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rgbClr val="888888"/>
                </a:solidFill>
                <a:latin typeface="Gill Sans"/>
                <a:ea typeface="Gill Sans"/>
                <a:cs typeface="Gill Sans"/>
                <a:sym typeface="Gill Sans"/>
              </a:rPr>
              <a:t>‹#›</a:t>
            </a:fld>
            <a:endParaRPr sz="1800">
              <a:solidFill>
                <a:srgbClr val="888888"/>
              </a:solidFill>
              <a:latin typeface="Gill Sans"/>
              <a:ea typeface="Gill Sans"/>
              <a:cs typeface="Gill Sans"/>
              <a:sym typeface="Gill Sans"/>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177"/>
          <p:cNvSpPr txBox="1"/>
          <p:nvPr>
            <p:ph idx="1" type="body"/>
          </p:nvPr>
        </p:nvSpPr>
        <p:spPr>
          <a:xfrm>
            <a:off x="0" y="1828799"/>
            <a:ext cx="12192000" cy="3691467"/>
          </a:xfrm>
          <a:prstGeom prst="rect">
            <a:avLst/>
          </a:prstGeom>
          <a:noFill/>
          <a:ln>
            <a:noFill/>
          </a:ln>
        </p:spPr>
        <p:txBody>
          <a:bodyPr anchorCtr="0" anchor="t" bIns="45700" lIns="91425" spcFirstLastPara="1" rIns="91425" wrap="square" tIns="45700">
            <a:noAutofit/>
          </a:bodyPr>
          <a:lstStyle/>
          <a:p>
            <a:pPr indent="0" lvl="0" marL="0" rtl="0" algn="just">
              <a:lnSpc>
                <a:spcPct val="120000"/>
              </a:lnSpc>
              <a:spcBef>
                <a:spcPts val="0"/>
              </a:spcBef>
              <a:spcAft>
                <a:spcPts val="0"/>
              </a:spcAft>
              <a:buSzPts val="2000"/>
              <a:buNone/>
            </a:pPr>
            <a:r>
              <a:t/>
            </a:r>
            <a:endParaRPr sz="2000">
              <a:latin typeface="Arial"/>
              <a:ea typeface="Arial"/>
              <a:cs typeface="Arial"/>
              <a:sym typeface="Arial"/>
            </a:endParaRPr>
          </a:p>
          <a:p>
            <a:pPr indent="0" lvl="0" marL="0" rtl="0" algn="just">
              <a:lnSpc>
                <a:spcPct val="120000"/>
              </a:lnSpc>
              <a:spcBef>
                <a:spcPts val="1000"/>
              </a:spcBef>
              <a:spcAft>
                <a:spcPts val="0"/>
              </a:spcAft>
              <a:buSzPts val="2000"/>
              <a:buNone/>
            </a:pPr>
            <a:r>
              <a:rPr b="1" lang="en-US" sz="2000">
                <a:latin typeface="Arial"/>
                <a:ea typeface="Arial"/>
                <a:cs typeface="Arial"/>
                <a:sym typeface="Arial"/>
              </a:rPr>
              <a:t>Transport Layer </a:t>
            </a:r>
            <a:endParaRPr/>
          </a:p>
          <a:p>
            <a:pPr indent="-228600" lvl="0" marL="228600" rtl="0" algn="just">
              <a:lnSpc>
                <a:spcPct val="120000"/>
              </a:lnSpc>
              <a:spcBef>
                <a:spcPts val="1000"/>
              </a:spcBef>
              <a:spcAft>
                <a:spcPts val="0"/>
              </a:spcAft>
              <a:buSzPts val="2000"/>
              <a:buFont typeface="Noto Sans Symbols"/>
              <a:buChar char="⮚"/>
            </a:pPr>
            <a:r>
              <a:rPr lang="en-US" sz="2000">
                <a:latin typeface="Arial"/>
                <a:ea typeface="Arial"/>
                <a:cs typeface="Arial"/>
                <a:sym typeface="Arial"/>
              </a:rPr>
              <a:t>This layer needs an appropriate implementation of firewall, restrictive admission of transmission protocols, and their appropriate port number.</a:t>
            </a:r>
            <a:endParaRPr sz="2000">
              <a:latin typeface="Arial"/>
              <a:ea typeface="Arial"/>
              <a:cs typeface="Arial"/>
              <a:sym typeface="Arial"/>
            </a:endParaRPr>
          </a:p>
        </p:txBody>
      </p:sp>
      <p:sp>
        <p:nvSpPr>
          <p:cNvPr id="1655" name="Google Shape;1655;p177"/>
          <p:cNvSpPr txBox="1"/>
          <p:nvPr>
            <p:ph type="title"/>
          </p:nvPr>
        </p:nvSpPr>
        <p:spPr>
          <a:xfrm>
            <a:off x="0" y="0"/>
            <a:ext cx="12192000" cy="1207911"/>
          </a:xfrm>
          <a:prstGeom prst="rect">
            <a:avLst/>
          </a:prstGeom>
          <a:solidFill>
            <a:srgbClr val="422C15"/>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Arial"/>
              <a:buNone/>
            </a:pPr>
            <a:r>
              <a:rPr b="1" lang="en-US">
                <a:solidFill>
                  <a:schemeClr val="lt1"/>
                </a:solidFill>
                <a:latin typeface="Arial"/>
                <a:ea typeface="Arial"/>
                <a:cs typeface="Arial"/>
                <a:sym typeface="Arial"/>
              </a:rPr>
              <a:t>LAYERED </a:t>
            </a:r>
            <a:r>
              <a:rPr b="1" lang="en-US" sz="3200">
                <a:solidFill>
                  <a:schemeClr val="lt1"/>
                </a:solidFill>
                <a:latin typeface="Arial"/>
                <a:ea typeface="Arial"/>
                <a:cs typeface="Arial"/>
                <a:sym typeface="Arial"/>
              </a:rPr>
              <a:t>SECURITY CONSIDERATIONS</a:t>
            </a:r>
            <a:endParaRPr b="1" sz="3200">
              <a:solidFill>
                <a:schemeClr val="lt1"/>
              </a:solidFill>
              <a:latin typeface="Arial"/>
              <a:ea typeface="Arial"/>
              <a:cs typeface="Arial"/>
              <a:sym typeface="Arial"/>
            </a:endParaRPr>
          </a:p>
        </p:txBody>
      </p:sp>
      <p:sp>
        <p:nvSpPr>
          <p:cNvPr id="1656" name="Google Shape;1656;p17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rgbClr val="888888"/>
                </a:solidFill>
                <a:latin typeface="Gill Sans"/>
                <a:ea typeface="Gill Sans"/>
                <a:cs typeface="Gill Sans"/>
                <a:sym typeface="Gill Sans"/>
              </a:rPr>
              <a:t>‹#›</a:t>
            </a:fld>
            <a:endParaRPr sz="1800">
              <a:solidFill>
                <a:srgbClr val="888888"/>
              </a:solidFill>
              <a:latin typeface="Gill Sans"/>
              <a:ea typeface="Gill Sans"/>
              <a:cs typeface="Gill Sans"/>
              <a:sym typeface="Gill Sans"/>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78"/>
          <p:cNvSpPr txBox="1"/>
          <p:nvPr>
            <p:ph idx="1" type="body"/>
          </p:nvPr>
        </p:nvSpPr>
        <p:spPr>
          <a:xfrm>
            <a:off x="0" y="1900930"/>
            <a:ext cx="12192000" cy="3833826"/>
          </a:xfrm>
          <a:prstGeom prst="rect">
            <a:avLst/>
          </a:prstGeom>
          <a:noFill/>
          <a:ln>
            <a:noFill/>
          </a:ln>
        </p:spPr>
        <p:txBody>
          <a:bodyPr anchorCtr="0" anchor="t" bIns="45700" lIns="91425" spcFirstLastPara="1" rIns="91425" wrap="square" tIns="45700">
            <a:noAutofit/>
          </a:bodyPr>
          <a:lstStyle/>
          <a:p>
            <a:pPr indent="0" lvl="0" marL="0" rtl="0" algn="just">
              <a:lnSpc>
                <a:spcPct val="120000"/>
              </a:lnSpc>
              <a:spcBef>
                <a:spcPts val="0"/>
              </a:spcBef>
              <a:spcAft>
                <a:spcPts val="0"/>
              </a:spcAft>
              <a:buSzPts val="2000"/>
              <a:buNone/>
            </a:pPr>
            <a:r>
              <a:rPr b="1" lang="en-US" sz="2000">
                <a:latin typeface="Arial"/>
                <a:ea typeface="Arial"/>
                <a:cs typeface="Arial"/>
                <a:sym typeface="Arial"/>
              </a:rPr>
              <a:t>Session Layer  </a:t>
            </a:r>
            <a:endParaRPr/>
          </a:p>
          <a:p>
            <a:pPr indent="-228600" lvl="0" marL="228600" rtl="0" algn="just">
              <a:lnSpc>
                <a:spcPct val="120000"/>
              </a:lnSpc>
              <a:spcBef>
                <a:spcPts val="1000"/>
              </a:spcBef>
              <a:spcAft>
                <a:spcPts val="0"/>
              </a:spcAft>
              <a:buSzPts val="2000"/>
              <a:buFont typeface="Noto Sans Symbols"/>
              <a:buChar char="⮚"/>
            </a:pPr>
            <a:r>
              <a:rPr lang="en-US" sz="2000">
                <a:latin typeface="Arial"/>
                <a:ea typeface="Arial"/>
                <a:cs typeface="Arial"/>
                <a:sym typeface="Arial"/>
              </a:rPr>
              <a:t>In case of weak authentication methods, it can help attackers to perform a brute force.</a:t>
            </a:r>
            <a:endParaRPr/>
          </a:p>
          <a:p>
            <a:pPr indent="0" lvl="0" marL="0" rtl="0" algn="just">
              <a:lnSpc>
                <a:spcPct val="120000"/>
              </a:lnSpc>
              <a:spcBef>
                <a:spcPts val="1000"/>
              </a:spcBef>
              <a:spcAft>
                <a:spcPts val="0"/>
              </a:spcAft>
              <a:buSzPts val="2000"/>
              <a:buNone/>
            </a:pPr>
            <a:r>
              <a:t/>
            </a:r>
            <a:endParaRPr sz="2000">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sz="2000">
                <a:latin typeface="Arial"/>
                <a:ea typeface="Arial"/>
                <a:cs typeface="Arial"/>
                <a:sym typeface="Arial"/>
              </a:rPr>
              <a:t>So the effective way of securing this layer is by ensuring appropriate encrypted key exchange, along with the restriction of unsuccessful session attempts using timing methods.</a:t>
            </a:r>
            <a:endParaRPr sz="2000">
              <a:latin typeface="Arial"/>
              <a:ea typeface="Arial"/>
              <a:cs typeface="Arial"/>
              <a:sym typeface="Arial"/>
            </a:endParaRPr>
          </a:p>
        </p:txBody>
      </p:sp>
      <p:sp>
        <p:nvSpPr>
          <p:cNvPr id="1662" name="Google Shape;1662;p178"/>
          <p:cNvSpPr txBox="1"/>
          <p:nvPr>
            <p:ph type="title"/>
          </p:nvPr>
        </p:nvSpPr>
        <p:spPr>
          <a:xfrm>
            <a:off x="0" y="0"/>
            <a:ext cx="12192000" cy="869244"/>
          </a:xfrm>
          <a:prstGeom prst="rect">
            <a:avLst/>
          </a:prstGeom>
          <a:solidFill>
            <a:srgbClr val="422C15"/>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Arial"/>
              <a:buNone/>
            </a:pPr>
            <a:r>
              <a:rPr b="1" lang="en-US">
                <a:solidFill>
                  <a:schemeClr val="lt1"/>
                </a:solidFill>
                <a:latin typeface="Arial"/>
                <a:ea typeface="Arial"/>
                <a:cs typeface="Arial"/>
                <a:sym typeface="Arial"/>
              </a:rPr>
              <a:t>LAYERED </a:t>
            </a:r>
            <a:r>
              <a:rPr b="1" lang="en-US" sz="3200">
                <a:solidFill>
                  <a:schemeClr val="lt1"/>
                </a:solidFill>
                <a:latin typeface="Arial"/>
                <a:ea typeface="Arial"/>
                <a:cs typeface="Arial"/>
                <a:sym typeface="Arial"/>
              </a:rPr>
              <a:t>SECURITY CONSIDERATIONS</a:t>
            </a:r>
            <a:endParaRPr b="1" sz="3200">
              <a:solidFill>
                <a:schemeClr val="lt1"/>
              </a:solidFill>
              <a:latin typeface="Arial"/>
              <a:ea typeface="Arial"/>
              <a:cs typeface="Arial"/>
              <a:sym typeface="Arial"/>
            </a:endParaRPr>
          </a:p>
        </p:txBody>
      </p:sp>
      <p:sp>
        <p:nvSpPr>
          <p:cNvPr id="1663" name="Google Shape;1663;p17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rgbClr val="888888"/>
                </a:solidFill>
                <a:latin typeface="Gill Sans"/>
                <a:ea typeface="Gill Sans"/>
                <a:cs typeface="Gill Sans"/>
                <a:sym typeface="Gill Sans"/>
              </a:rPr>
              <a:t>‹#›</a:t>
            </a:fld>
            <a:endParaRPr sz="1800">
              <a:solidFill>
                <a:srgbClr val="888888"/>
              </a:solidFill>
              <a:latin typeface="Gill Sans"/>
              <a:ea typeface="Gill Sans"/>
              <a:cs typeface="Gill Sans"/>
              <a:sym typeface="Gill Sans"/>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79"/>
          <p:cNvSpPr txBox="1"/>
          <p:nvPr>
            <p:ph idx="1" type="body"/>
          </p:nvPr>
        </p:nvSpPr>
        <p:spPr>
          <a:xfrm>
            <a:off x="0" y="1603717"/>
            <a:ext cx="12192000" cy="2926082"/>
          </a:xfrm>
          <a:prstGeom prst="rect">
            <a:avLst/>
          </a:prstGeom>
          <a:noFill/>
          <a:ln>
            <a:noFill/>
          </a:ln>
        </p:spPr>
        <p:txBody>
          <a:bodyPr anchorCtr="0" anchor="t" bIns="45700" lIns="91425" spcFirstLastPara="1" rIns="91425" wrap="square" tIns="45700">
            <a:noAutofit/>
          </a:bodyPr>
          <a:lstStyle/>
          <a:p>
            <a:pPr indent="0" lvl="0" marL="0" rtl="0" algn="just">
              <a:lnSpc>
                <a:spcPct val="120000"/>
              </a:lnSpc>
              <a:spcBef>
                <a:spcPts val="0"/>
              </a:spcBef>
              <a:spcAft>
                <a:spcPts val="0"/>
              </a:spcAft>
              <a:buSzPts val="2000"/>
              <a:buNone/>
            </a:pPr>
            <a:r>
              <a:rPr b="1" lang="en-US" sz="2000">
                <a:latin typeface="Arial"/>
                <a:ea typeface="Arial"/>
                <a:cs typeface="Arial"/>
                <a:sym typeface="Arial"/>
              </a:rPr>
              <a:t>Presentation Layer – </a:t>
            </a:r>
            <a:endParaRPr/>
          </a:p>
          <a:p>
            <a:pPr indent="-228600" lvl="0" marL="228600" rtl="0" algn="just">
              <a:lnSpc>
                <a:spcPct val="120000"/>
              </a:lnSpc>
              <a:spcBef>
                <a:spcPts val="1000"/>
              </a:spcBef>
              <a:spcAft>
                <a:spcPts val="0"/>
              </a:spcAft>
              <a:buSzPts val="2000"/>
              <a:buFont typeface="Noto Sans Symbols"/>
              <a:buChar char="⮚"/>
            </a:pPr>
            <a:r>
              <a:rPr lang="en-US" sz="2000">
                <a:latin typeface="Arial"/>
                <a:ea typeface="Arial"/>
                <a:cs typeface="Arial"/>
                <a:sym typeface="Arial"/>
              </a:rPr>
              <a:t>It is used to standardize data with the help of various conversion schemes. But if there is poor conduct of malicious input, it can help cyber criminals exploit the system or even crash a system.</a:t>
            </a:r>
            <a:endParaRPr/>
          </a:p>
          <a:p>
            <a:pPr indent="-101600" lvl="0" marL="228600" rtl="0" algn="just">
              <a:lnSpc>
                <a:spcPct val="120000"/>
              </a:lnSpc>
              <a:spcBef>
                <a:spcPts val="1000"/>
              </a:spcBef>
              <a:spcAft>
                <a:spcPts val="0"/>
              </a:spcAft>
              <a:buSzPts val="2000"/>
              <a:buFont typeface="Noto Sans Symbols"/>
              <a:buNone/>
            </a:pPr>
            <a:r>
              <a:t/>
            </a:r>
            <a:endParaRPr sz="2000">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sz="2000">
                <a:latin typeface="Arial"/>
                <a:ea typeface="Arial"/>
                <a:cs typeface="Arial"/>
                <a:sym typeface="Arial"/>
              </a:rPr>
              <a:t>Separate sanitized input and proper input validation can help protect the system from attackers.</a:t>
            </a:r>
            <a:endParaRPr sz="2000">
              <a:latin typeface="Arial"/>
              <a:ea typeface="Arial"/>
              <a:cs typeface="Arial"/>
              <a:sym typeface="Arial"/>
            </a:endParaRPr>
          </a:p>
        </p:txBody>
      </p:sp>
      <p:sp>
        <p:nvSpPr>
          <p:cNvPr id="1669" name="Google Shape;1669;p179"/>
          <p:cNvSpPr txBox="1"/>
          <p:nvPr>
            <p:ph type="title"/>
          </p:nvPr>
        </p:nvSpPr>
        <p:spPr>
          <a:xfrm>
            <a:off x="0" y="1"/>
            <a:ext cx="12192000" cy="869244"/>
          </a:xfrm>
          <a:prstGeom prst="rect">
            <a:avLst/>
          </a:prstGeom>
          <a:solidFill>
            <a:srgbClr val="422C15"/>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Arial"/>
              <a:buNone/>
            </a:pPr>
            <a:r>
              <a:rPr b="1" lang="en-US">
                <a:solidFill>
                  <a:schemeClr val="lt1"/>
                </a:solidFill>
                <a:latin typeface="Arial"/>
                <a:ea typeface="Arial"/>
                <a:cs typeface="Arial"/>
                <a:sym typeface="Arial"/>
              </a:rPr>
              <a:t>LAYERED </a:t>
            </a:r>
            <a:r>
              <a:rPr b="1" lang="en-US" sz="3200">
                <a:solidFill>
                  <a:schemeClr val="lt1"/>
                </a:solidFill>
                <a:latin typeface="Arial"/>
                <a:ea typeface="Arial"/>
                <a:cs typeface="Arial"/>
                <a:sym typeface="Arial"/>
              </a:rPr>
              <a:t>SECURITY CONSIDERATIONS</a:t>
            </a:r>
            <a:endParaRPr b="1" sz="3200">
              <a:solidFill>
                <a:schemeClr val="lt1"/>
              </a:solidFill>
              <a:latin typeface="Arial"/>
              <a:ea typeface="Arial"/>
              <a:cs typeface="Arial"/>
              <a:sym typeface="Arial"/>
            </a:endParaRPr>
          </a:p>
        </p:txBody>
      </p:sp>
      <p:sp>
        <p:nvSpPr>
          <p:cNvPr id="1670" name="Google Shape;1670;p17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rgbClr val="888888"/>
                </a:solidFill>
                <a:latin typeface="Gill Sans"/>
                <a:ea typeface="Gill Sans"/>
                <a:cs typeface="Gill Sans"/>
                <a:sym typeface="Gill Sans"/>
              </a:rPr>
              <a:t>‹#›</a:t>
            </a:fld>
            <a:endParaRPr sz="1800">
              <a:solidFill>
                <a:srgbClr val="888888"/>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8"/>
          <p:cNvSpPr txBox="1"/>
          <p:nvPr>
            <p:ph type="title"/>
          </p:nvPr>
        </p:nvSpPr>
        <p:spPr>
          <a:xfrm>
            <a:off x="0" y="0"/>
            <a:ext cx="12192000" cy="1042506"/>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TOPOLOGIES CONT…</a:t>
            </a:r>
            <a:endParaRPr b="1" sz="4800">
              <a:solidFill>
                <a:schemeClr val="lt1"/>
              </a:solidFill>
              <a:latin typeface="Arial"/>
              <a:ea typeface="Arial"/>
              <a:cs typeface="Arial"/>
              <a:sym typeface="Arial"/>
            </a:endParaRPr>
          </a:p>
        </p:txBody>
      </p:sp>
      <p:sp>
        <p:nvSpPr>
          <p:cNvPr id="352" name="Google Shape;352;p18"/>
          <p:cNvSpPr txBox="1"/>
          <p:nvPr>
            <p:ph idx="1" type="body"/>
          </p:nvPr>
        </p:nvSpPr>
        <p:spPr>
          <a:xfrm>
            <a:off x="0" y="1042505"/>
            <a:ext cx="12192000" cy="5087361"/>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Bus topology</a:t>
            </a:r>
            <a:endParaRPr/>
          </a:p>
          <a:p>
            <a:pPr indent="0" lvl="0" marL="0" rtl="0" algn="just">
              <a:lnSpc>
                <a:spcPct val="120000"/>
              </a:lnSpc>
              <a:spcBef>
                <a:spcPts val="1000"/>
              </a:spcBef>
              <a:spcAft>
                <a:spcPts val="0"/>
              </a:spcAft>
              <a:buSzPts val="2000"/>
              <a:buNone/>
            </a:pPr>
            <a:r>
              <a:rPr lang="en-US">
                <a:latin typeface="Arial"/>
                <a:ea typeface="Arial"/>
                <a:cs typeface="Arial"/>
                <a:sym typeface="Arial"/>
              </a:rPr>
              <a:t>Even though it's the simplest type of network to implement, there are limitations to it. </a:t>
            </a:r>
            <a:endParaRPr>
              <a:latin typeface="Arial"/>
              <a:ea typeface="Arial"/>
              <a:cs typeface="Arial"/>
              <a:sym typeface="Arial"/>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The first limitation is the length of the main cable or bus. The longer it gets, the higher the chance of signal dropout. This limitation constrains the physical layout of the network.</a:t>
            </a:r>
            <a:endParaRPr/>
          </a:p>
          <a:p>
            <a:pPr indent="0" lvl="1" marL="457200" rtl="0" algn="just">
              <a:lnSpc>
                <a:spcPct val="120000"/>
              </a:lnSpc>
              <a:spcBef>
                <a:spcPts val="500"/>
              </a:spcBef>
              <a:spcAft>
                <a:spcPts val="0"/>
              </a:spcAft>
              <a:buSzPts val="1800"/>
              <a:buNone/>
            </a:pPr>
            <a:r>
              <a:t/>
            </a:r>
            <a:endParaRPr>
              <a:latin typeface="Arial"/>
              <a:ea typeface="Arial"/>
              <a:cs typeface="Arial"/>
              <a:sym typeface="Arial"/>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Secondly, if there's a break in the bus cable, the whole network fails. </a:t>
            </a:r>
            <a:endParaRPr/>
          </a:p>
          <a:p>
            <a:pPr indent="-114300" lvl="1" marL="685800" rtl="0" algn="just">
              <a:lnSpc>
                <a:spcPct val="120000"/>
              </a:lnSpc>
              <a:spcBef>
                <a:spcPts val="500"/>
              </a:spcBef>
              <a:spcAft>
                <a:spcPts val="0"/>
              </a:spcAft>
              <a:buSzPts val="1800"/>
              <a:buFont typeface="Noto Sans Symbols"/>
              <a:buNone/>
            </a:pPr>
            <a:r>
              <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lang="en-US">
                <a:latin typeface="Arial"/>
                <a:ea typeface="Arial"/>
                <a:cs typeface="Arial"/>
                <a:sym typeface="Arial"/>
              </a:rPr>
              <a:t>All devices have to be physically located near each other, for example, in the same room. </a:t>
            </a:r>
            <a:endParaRPr/>
          </a:p>
        </p:txBody>
      </p:sp>
      <p:sp>
        <p:nvSpPr>
          <p:cNvPr id="353" name="Google Shape;353;p1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54" name="Google Shape;354;p18"/>
          <p:cNvPicPr preferRelativeResize="0"/>
          <p:nvPr/>
        </p:nvPicPr>
        <p:blipFill rotWithShape="1">
          <a:blip r:embed="rId3">
            <a:alphaModFix/>
          </a:blip>
          <a:srcRect b="0" l="0" r="0" t="0"/>
          <a:stretch/>
        </p:blipFill>
        <p:spPr>
          <a:xfrm>
            <a:off x="11143397" y="0"/>
            <a:ext cx="1048603" cy="1042506"/>
          </a:xfrm>
          <a:prstGeom prst="rect">
            <a:avLst/>
          </a:prstGeom>
          <a:noFill/>
          <a:ln>
            <a:noFill/>
          </a:ln>
        </p:spPr>
      </p:pic>
      <p:pic>
        <p:nvPicPr>
          <p:cNvPr id="355" name="Google Shape;355;p18"/>
          <p:cNvPicPr preferRelativeResize="0"/>
          <p:nvPr/>
        </p:nvPicPr>
        <p:blipFill rotWithShape="1">
          <a:blip r:embed="rId4">
            <a:alphaModFix/>
          </a:blip>
          <a:srcRect b="0" l="0" r="0" t="0"/>
          <a:stretch/>
        </p:blipFill>
        <p:spPr>
          <a:xfrm>
            <a:off x="10782300" y="3586185"/>
            <a:ext cx="1409700" cy="140970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180"/>
          <p:cNvSpPr txBox="1"/>
          <p:nvPr>
            <p:ph type="title"/>
          </p:nvPr>
        </p:nvSpPr>
        <p:spPr>
          <a:xfrm>
            <a:off x="0" y="0"/>
            <a:ext cx="12192000" cy="1207911"/>
          </a:xfrm>
          <a:prstGeom prst="rect">
            <a:avLst/>
          </a:prstGeom>
          <a:solidFill>
            <a:srgbClr val="422C15"/>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Arial"/>
              <a:buNone/>
            </a:pPr>
            <a:r>
              <a:rPr b="1" lang="en-US">
                <a:solidFill>
                  <a:schemeClr val="lt1"/>
                </a:solidFill>
                <a:latin typeface="Arial"/>
                <a:ea typeface="Arial"/>
                <a:cs typeface="Arial"/>
                <a:sym typeface="Arial"/>
              </a:rPr>
              <a:t>LAYERED </a:t>
            </a:r>
            <a:r>
              <a:rPr b="1" lang="en-US" sz="3200">
                <a:solidFill>
                  <a:schemeClr val="lt1"/>
                </a:solidFill>
                <a:latin typeface="Arial"/>
                <a:ea typeface="Arial"/>
                <a:cs typeface="Arial"/>
                <a:sym typeface="Arial"/>
              </a:rPr>
              <a:t>SECURITY CONSIDERATIONS</a:t>
            </a:r>
            <a:endParaRPr b="1" sz="3200">
              <a:solidFill>
                <a:schemeClr val="lt1"/>
              </a:solidFill>
              <a:latin typeface="Arial"/>
              <a:ea typeface="Arial"/>
              <a:cs typeface="Arial"/>
              <a:sym typeface="Arial"/>
            </a:endParaRPr>
          </a:p>
        </p:txBody>
      </p:sp>
      <p:sp>
        <p:nvSpPr>
          <p:cNvPr id="1676" name="Google Shape;1676;p180"/>
          <p:cNvSpPr txBox="1"/>
          <p:nvPr>
            <p:ph idx="1" type="body"/>
          </p:nvPr>
        </p:nvSpPr>
        <p:spPr>
          <a:xfrm>
            <a:off x="0" y="1478843"/>
            <a:ext cx="12192000" cy="3815646"/>
          </a:xfrm>
          <a:prstGeom prst="rect">
            <a:avLst/>
          </a:prstGeom>
          <a:noFill/>
          <a:ln>
            <a:noFill/>
          </a:ln>
        </p:spPr>
        <p:txBody>
          <a:bodyPr anchorCtr="0" anchor="t" bIns="45700" lIns="91425" spcFirstLastPara="1" rIns="91425" wrap="square" tIns="45700">
            <a:noAutofit/>
          </a:bodyPr>
          <a:lstStyle/>
          <a:p>
            <a:pPr indent="0" lvl="0" marL="0" rtl="0" algn="just">
              <a:lnSpc>
                <a:spcPct val="120000"/>
              </a:lnSpc>
              <a:spcBef>
                <a:spcPts val="0"/>
              </a:spcBef>
              <a:spcAft>
                <a:spcPts val="0"/>
              </a:spcAft>
              <a:buSzPts val="2000"/>
              <a:buNone/>
            </a:pPr>
            <a:r>
              <a:rPr b="1" lang="en-US" sz="2000">
                <a:latin typeface="Arial"/>
                <a:ea typeface="Arial"/>
                <a:cs typeface="Arial"/>
                <a:sym typeface="Arial"/>
              </a:rPr>
              <a:t>Application Layer</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C</a:t>
            </a:r>
            <a:r>
              <a:rPr lang="en-US" sz="2000">
                <a:latin typeface="Arial"/>
                <a:ea typeface="Arial"/>
                <a:cs typeface="Arial"/>
                <a:sym typeface="Arial"/>
              </a:rPr>
              <a:t>ontains the UI and the closest of all layers for the user-end. The widest range of cyber attacks and security breach is possible in this layer. </a:t>
            </a:r>
            <a:endParaRPr sz="2000">
              <a:latin typeface="Arial"/>
              <a:ea typeface="Arial"/>
              <a:cs typeface="Arial"/>
              <a:sym typeface="Arial"/>
            </a:endParaRPr>
          </a:p>
          <a:p>
            <a:pPr indent="-101600" lvl="0" marL="228600" rtl="0" algn="just">
              <a:lnSpc>
                <a:spcPct val="120000"/>
              </a:lnSpc>
              <a:spcBef>
                <a:spcPts val="1000"/>
              </a:spcBef>
              <a:spcAft>
                <a:spcPts val="0"/>
              </a:spcAft>
              <a:buSzPts val="2000"/>
              <a:buFont typeface="Noto Sans Symbols"/>
              <a:buNone/>
            </a:pPr>
            <a:r>
              <a:t/>
            </a:r>
            <a:endParaRPr sz="2000">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sz="2000">
                <a:latin typeface="Arial"/>
                <a:ea typeface="Arial"/>
                <a:cs typeface="Arial"/>
                <a:sym typeface="Arial"/>
              </a:rPr>
              <a:t>It can lead to shutting down of the network, stealing of data, crashing the application, manipulating the information sent from source to destination and many more.</a:t>
            </a:r>
            <a:endParaRPr/>
          </a:p>
        </p:txBody>
      </p:sp>
      <p:sp>
        <p:nvSpPr>
          <p:cNvPr id="1677" name="Google Shape;1677;p18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rgbClr val="888888"/>
                </a:solidFill>
                <a:latin typeface="Gill Sans"/>
                <a:ea typeface="Gill Sans"/>
                <a:cs typeface="Gill Sans"/>
                <a:sym typeface="Gill Sans"/>
              </a:rPr>
              <a:t>‹#›</a:t>
            </a:fld>
            <a:endParaRPr sz="1800">
              <a:solidFill>
                <a:srgbClr val="888888"/>
              </a:solidFill>
              <a:latin typeface="Gill Sans"/>
              <a:ea typeface="Gill Sans"/>
              <a:cs typeface="Gill Sans"/>
              <a:sym typeface="Gill Sans"/>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181"/>
          <p:cNvSpPr txBox="1"/>
          <p:nvPr>
            <p:ph type="title"/>
          </p:nvPr>
        </p:nvSpPr>
        <p:spPr>
          <a:xfrm>
            <a:off x="0" y="1"/>
            <a:ext cx="4222044" cy="6129866"/>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SUMMARY.</a:t>
            </a:r>
            <a:endParaRPr>
              <a:solidFill>
                <a:schemeClr val="lt1"/>
              </a:solidFill>
              <a:latin typeface="Arial"/>
              <a:ea typeface="Arial"/>
              <a:cs typeface="Arial"/>
              <a:sym typeface="Arial"/>
            </a:endParaRPr>
          </a:p>
        </p:txBody>
      </p:sp>
      <p:sp>
        <p:nvSpPr>
          <p:cNvPr id="1683" name="Google Shape;1683;p181"/>
          <p:cNvSpPr txBox="1"/>
          <p:nvPr>
            <p:ph idx="1" type="body"/>
          </p:nvPr>
        </p:nvSpPr>
        <p:spPr>
          <a:xfrm>
            <a:off x="4222044" y="2"/>
            <a:ext cx="7969956" cy="6129865"/>
          </a:xfrm>
          <a:prstGeom prst="rect">
            <a:avLst/>
          </a:prstGeom>
          <a:noFill/>
          <a:ln>
            <a:noFill/>
          </a:ln>
        </p:spPr>
        <p:txBody>
          <a:bodyPr anchorCtr="0" anchor="ctr" bIns="108000" lIns="108000" spcFirstLastPara="1" rIns="108000" wrap="square" tIns="108000">
            <a:normAutofit/>
          </a:bodyPr>
          <a:lstStyle/>
          <a:p>
            <a:pPr indent="-228600" lvl="0" marL="228600" rtl="0" algn="just">
              <a:lnSpc>
                <a:spcPct val="120000"/>
              </a:lnSpc>
              <a:spcBef>
                <a:spcPts val="0"/>
              </a:spcBef>
              <a:spcAft>
                <a:spcPts val="0"/>
              </a:spcAft>
              <a:buSzPts val="2000"/>
              <a:buFont typeface="Noto Sans Symbols"/>
              <a:buChar char="⮚"/>
            </a:pPr>
            <a:r>
              <a:rPr lang="en-US">
                <a:latin typeface="Arial"/>
                <a:ea typeface="Arial"/>
                <a:cs typeface="Arial"/>
                <a:sym typeface="Arial"/>
              </a:rPr>
              <a:t>Networks are made up of various tangible elements like network devices, switches, and network routers. Other aspects, like network communication protocols and network security, protect your organization's assets and resources.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Understanding the underlying network protocols and standards and how networks communicate is an essential step in understanding cyber security.</a:t>
            </a:r>
            <a:endParaRPr>
              <a:latin typeface="Arial"/>
              <a:ea typeface="Arial"/>
              <a:cs typeface="Arial"/>
              <a:sym typeface="Arial"/>
            </a:endParaRPr>
          </a:p>
        </p:txBody>
      </p:sp>
      <p:sp>
        <p:nvSpPr>
          <p:cNvPr id="1684" name="Google Shape;1684;p18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9"/>
          <p:cNvSpPr txBox="1"/>
          <p:nvPr>
            <p:ph type="title"/>
          </p:nvPr>
        </p:nvSpPr>
        <p:spPr>
          <a:xfrm>
            <a:off x="0" y="0"/>
            <a:ext cx="12192000" cy="1042506"/>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TOPOLOGIES CONT…</a:t>
            </a:r>
            <a:endParaRPr b="1" sz="4800">
              <a:solidFill>
                <a:schemeClr val="lt1"/>
              </a:solidFill>
              <a:latin typeface="Arial"/>
              <a:ea typeface="Arial"/>
              <a:cs typeface="Arial"/>
              <a:sym typeface="Arial"/>
            </a:endParaRPr>
          </a:p>
        </p:txBody>
      </p:sp>
      <p:sp>
        <p:nvSpPr>
          <p:cNvPr id="361" name="Google Shape;361;p19"/>
          <p:cNvSpPr txBox="1"/>
          <p:nvPr>
            <p:ph idx="1" type="body"/>
          </p:nvPr>
        </p:nvSpPr>
        <p:spPr>
          <a:xfrm>
            <a:off x="0" y="1042506"/>
            <a:ext cx="12192000" cy="3202116"/>
          </a:xfrm>
          <a:prstGeom prst="rect">
            <a:avLst/>
          </a:prstGeom>
          <a:noFill/>
          <a:ln>
            <a:noFill/>
          </a:ln>
        </p:spPr>
        <p:txBody>
          <a:bodyPr anchorCtr="0" anchor="ctr" bIns="108000" lIns="108000" spcFirstLastPara="1" rIns="108000" wrap="square" tIns="108000">
            <a:no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Ring topology</a:t>
            </a:r>
            <a:endParaRPr/>
          </a:p>
          <a:p>
            <a:pPr indent="0" lvl="0" marL="0" rtl="0" algn="just">
              <a:lnSpc>
                <a:spcPct val="120000"/>
              </a:lnSpc>
              <a:spcBef>
                <a:spcPts val="1000"/>
              </a:spcBef>
              <a:spcAft>
                <a:spcPts val="0"/>
              </a:spcAft>
              <a:buSzPts val="2000"/>
              <a:buNone/>
            </a:pPr>
            <a:r>
              <a:t/>
            </a:r>
            <a:endParaRPr b="1">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In a ring topology, each network device is connected to its neighbor to form a ring.</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This form of network is more resilient than the bus topology. </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A break in the cable ring also affects the performance of the network.</a:t>
            </a:r>
            <a:endParaRPr/>
          </a:p>
        </p:txBody>
      </p:sp>
      <p:sp>
        <p:nvSpPr>
          <p:cNvPr id="362" name="Google Shape;362;p1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63" name="Google Shape;363;p19"/>
          <p:cNvPicPr preferRelativeResize="0"/>
          <p:nvPr/>
        </p:nvPicPr>
        <p:blipFill rotWithShape="1">
          <a:blip r:embed="rId3">
            <a:alphaModFix/>
          </a:blip>
          <a:srcRect b="0" l="0" r="0" t="0"/>
          <a:stretch/>
        </p:blipFill>
        <p:spPr>
          <a:xfrm>
            <a:off x="11143397" y="0"/>
            <a:ext cx="1048603" cy="1042506"/>
          </a:xfrm>
          <a:prstGeom prst="rect">
            <a:avLst/>
          </a:prstGeom>
          <a:noFill/>
          <a:ln>
            <a:noFill/>
          </a:ln>
        </p:spPr>
      </p:pic>
      <p:pic>
        <p:nvPicPr>
          <p:cNvPr id="364" name="Google Shape;364;p19"/>
          <p:cNvPicPr preferRelativeResize="0"/>
          <p:nvPr/>
        </p:nvPicPr>
        <p:blipFill rotWithShape="1">
          <a:blip r:embed="rId4">
            <a:alphaModFix/>
          </a:blip>
          <a:srcRect b="0" l="0" r="0" t="0"/>
          <a:stretch/>
        </p:blipFill>
        <p:spPr>
          <a:xfrm>
            <a:off x="10182578" y="4134206"/>
            <a:ext cx="2009422" cy="19956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pSp>
        <p:nvGrpSpPr>
          <p:cNvPr id="185" name="Google Shape;185;p2"/>
          <p:cNvGrpSpPr/>
          <p:nvPr/>
        </p:nvGrpSpPr>
        <p:grpSpPr>
          <a:xfrm>
            <a:off x="5556738" y="4777"/>
            <a:ext cx="6635262" cy="6103864"/>
            <a:chOff x="0" y="4776"/>
            <a:chExt cx="6635262" cy="6103864"/>
          </a:xfrm>
        </p:grpSpPr>
        <p:sp>
          <p:nvSpPr>
            <p:cNvPr id="186" name="Google Shape;186;p2"/>
            <p:cNvSpPr/>
            <p:nvPr/>
          </p:nvSpPr>
          <p:spPr>
            <a:xfrm>
              <a:off x="0" y="4776"/>
              <a:ext cx="6635262" cy="1017310"/>
            </a:xfrm>
            <a:prstGeom prst="rect">
              <a:avLst/>
            </a:prstGeom>
            <a:gradFill>
              <a:gsLst>
                <a:gs pos="0">
                  <a:srgbClr val="3F3F3F"/>
                </a:gs>
                <a:gs pos="15929">
                  <a:srgbClr val="262626"/>
                </a:gs>
                <a:gs pos="97000">
                  <a:srgbClr val="262626"/>
                </a:gs>
                <a:gs pos="100000">
                  <a:srgbClr val="634120"/>
                </a:gs>
              </a:gsLst>
              <a:lin ang="108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307736" y="233671"/>
              <a:ext cx="559520" cy="55952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1174993" y="4776"/>
              <a:ext cx="5460268" cy="101731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txBox="1"/>
            <p:nvPr/>
          </p:nvSpPr>
          <p:spPr>
            <a:xfrm>
              <a:off x="1174993" y="4776"/>
              <a:ext cx="5460268" cy="1017310"/>
            </a:xfrm>
            <a:prstGeom prst="rect">
              <a:avLst/>
            </a:prstGeom>
            <a:noFill/>
            <a:ln>
              <a:noFill/>
            </a:ln>
          </p:spPr>
          <p:txBody>
            <a:bodyPr anchorCtr="0" anchor="ctr" bIns="107650" lIns="107650" spcFirstLastPara="1" rIns="107650" wrap="square" tIns="107650">
              <a:noAutofit/>
            </a:bodyPr>
            <a:lstStyle/>
            <a:p>
              <a:pPr indent="0" lvl="0" marL="0" marR="0" rtl="0" algn="l">
                <a:lnSpc>
                  <a:spcPct val="90000"/>
                </a:lnSpc>
                <a:spcBef>
                  <a:spcPts val="0"/>
                </a:spcBef>
                <a:spcAft>
                  <a:spcPts val="0"/>
                </a:spcAft>
                <a:buNone/>
              </a:pPr>
              <a:r>
                <a:rPr b="1" lang="en-US" sz="1900">
                  <a:solidFill>
                    <a:schemeClr val="lt1"/>
                  </a:solidFill>
                  <a:latin typeface="Arial"/>
                  <a:ea typeface="Arial"/>
                  <a:cs typeface="Arial"/>
                  <a:sym typeface="Arial"/>
                </a:rPr>
                <a:t>WHAT IS  A NETWORK</a:t>
              </a:r>
              <a:endParaRPr sz="1900">
                <a:solidFill>
                  <a:schemeClr val="lt1"/>
                </a:solidFill>
                <a:latin typeface="Arial"/>
                <a:ea typeface="Arial"/>
                <a:cs typeface="Arial"/>
                <a:sym typeface="Arial"/>
              </a:endParaRPr>
            </a:p>
          </p:txBody>
        </p:sp>
        <p:sp>
          <p:nvSpPr>
            <p:cNvPr id="190" name="Google Shape;190;p2"/>
            <p:cNvSpPr/>
            <p:nvPr/>
          </p:nvSpPr>
          <p:spPr>
            <a:xfrm>
              <a:off x="0" y="1276414"/>
              <a:ext cx="6635262" cy="1017310"/>
            </a:xfrm>
            <a:prstGeom prst="rect">
              <a:avLst/>
            </a:prstGeom>
            <a:gradFill>
              <a:gsLst>
                <a:gs pos="0">
                  <a:srgbClr val="3F3F3F"/>
                </a:gs>
                <a:gs pos="15929">
                  <a:srgbClr val="262626"/>
                </a:gs>
                <a:gs pos="97000">
                  <a:srgbClr val="262626"/>
                </a:gs>
                <a:gs pos="100000">
                  <a:srgbClr val="11859C"/>
                </a:gs>
              </a:gsLst>
              <a:lin ang="108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307736" y="1505309"/>
              <a:ext cx="559520" cy="55952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1174993" y="1276414"/>
              <a:ext cx="5460268" cy="101731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txBox="1"/>
            <p:nvPr/>
          </p:nvSpPr>
          <p:spPr>
            <a:xfrm>
              <a:off x="1174993" y="1276414"/>
              <a:ext cx="5460268" cy="1017310"/>
            </a:xfrm>
            <a:prstGeom prst="rect">
              <a:avLst/>
            </a:prstGeom>
            <a:noFill/>
            <a:ln>
              <a:noFill/>
            </a:ln>
          </p:spPr>
          <p:txBody>
            <a:bodyPr anchorCtr="0" anchor="ctr" bIns="107650" lIns="107650" spcFirstLastPara="1" rIns="107650" wrap="square" tIns="107650">
              <a:noAutofit/>
            </a:bodyPr>
            <a:lstStyle/>
            <a:p>
              <a:pPr indent="0" lvl="0" marL="0" marR="0" rtl="0" algn="l">
                <a:lnSpc>
                  <a:spcPct val="90000"/>
                </a:lnSpc>
                <a:spcBef>
                  <a:spcPts val="0"/>
                </a:spcBef>
                <a:spcAft>
                  <a:spcPts val="0"/>
                </a:spcAft>
                <a:buNone/>
              </a:pPr>
              <a:r>
                <a:rPr b="1" lang="en-US" sz="1900">
                  <a:solidFill>
                    <a:schemeClr val="lt1"/>
                  </a:solidFill>
                  <a:latin typeface="Arial"/>
                  <a:ea typeface="Arial"/>
                  <a:cs typeface="Arial"/>
                  <a:sym typeface="Arial"/>
                </a:rPr>
                <a:t>NETWORK TYPES</a:t>
              </a:r>
              <a:endParaRPr sz="1900">
                <a:solidFill>
                  <a:schemeClr val="lt1"/>
                </a:solidFill>
                <a:latin typeface="Arial"/>
                <a:ea typeface="Arial"/>
                <a:cs typeface="Arial"/>
                <a:sym typeface="Arial"/>
              </a:endParaRPr>
            </a:p>
          </p:txBody>
        </p:sp>
        <p:sp>
          <p:nvSpPr>
            <p:cNvPr id="194" name="Google Shape;194;p2"/>
            <p:cNvSpPr/>
            <p:nvPr/>
          </p:nvSpPr>
          <p:spPr>
            <a:xfrm>
              <a:off x="0" y="2548053"/>
              <a:ext cx="6635262" cy="1017310"/>
            </a:xfrm>
            <a:prstGeom prst="rect">
              <a:avLst/>
            </a:prstGeom>
            <a:gradFill>
              <a:gsLst>
                <a:gs pos="0">
                  <a:srgbClr val="3F3F3F"/>
                </a:gs>
                <a:gs pos="15929">
                  <a:srgbClr val="262626"/>
                </a:gs>
                <a:gs pos="97000">
                  <a:srgbClr val="262626"/>
                </a:gs>
                <a:gs pos="100000">
                  <a:srgbClr val="11859C"/>
                </a:gs>
              </a:gsLst>
              <a:lin ang="108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307736" y="2776948"/>
              <a:ext cx="559520" cy="55952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1174993" y="2548053"/>
              <a:ext cx="5460268" cy="101731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txBox="1"/>
            <p:nvPr/>
          </p:nvSpPr>
          <p:spPr>
            <a:xfrm>
              <a:off x="1174993" y="2548053"/>
              <a:ext cx="5460268" cy="1017310"/>
            </a:xfrm>
            <a:prstGeom prst="rect">
              <a:avLst/>
            </a:prstGeom>
            <a:noFill/>
            <a:ln>
              <a:noFill/>
            </a:ln>
          </p:spPr>
          <p:txBody>
            <a:bodyPr anchorCtr="0" anchor="ctr" bIns="107650" lIns="107650" spcFirstLastPara="1" rIns="107650" wrap="square" tIns="107650">
              <a:noAutofit/>
            </a:bodyPr>
            <a:lstStyle/>
            <a:p>
              <a:pPr indent="0" lvl="0" marL="0" marR="0" rtl="0" algn="l">
                <a:lnSpc>
                  <a:spcPct val="90000"/>
                </a:lnSpc>
                <a:spcBef>
                  <a:spcPts val="0"/>
                </a:spcBef>
                <a:spcAft>
                  <a:spcPts val="0"/>
                </a:spcAft>
                <a:buNone/>
              </a:pPr>
              <a:r>
                <a:rPr b="1" lang="en-US" sz="1900">
                  <a:solidFill>
                    <a:schemeClr val="lt1"/>
                  </a:solidFill>
                  <a:latin typeface="Arial"/>
                  <a:ea typeface="Arial"/>
                  <a:cs typeface="Arial"/>
                  <a:sym typeface="Arial"/>
                </a:rPr>
                <a:t>NETWORK TOPOLOGIES</a:t>
              </a:r>
              <a:endParaRPr b="1" sz="1900">
                <a:solidFill>
                  <a:schemeClr val="lt1"/>
                </a:solidFill>
                <a:latin typeface="Arial"/>
                <a:ea typeface="Arial"/>
                <a:cs typeface="Arial"/>
                <a:sym typeface="Arial"/>
              </a:endParaRPr>
            </a:p>
          </p:txBody>
        </p:sp>
        <p:sp>
          <p:nvSpPr>
            <p:cNvPr id="198" name="Google Shape;198;p2"/>
            <p:cNvSpPr/>
            <p:nvPr/>
          </p:nvSpPr>
          <p:spPr>
            <a:xfrm>
              <a:off x="0" y="3819691"/>
              <a:ext cx="6635262" cy="1017310"/>
            </a:xfrm>
            <a:prstGeom prst="rect">
              <a:avLst/>
            </a:prstGeom>
            <a:gradFill>
              <a:gsLst>
                <a:gs pos="0">
                  <a:srgbClr val="3F3F3F"/>
                </a:gs>
                <a:gs pos="15929">
                  <a:srgbClr val="262626"/>
                </a:gs>
                <a:gs pos="97000">
                  <a:srgbClr val="262626"/>
                </a:gs>
                <a:gs pos="100000">
                  <a:srgbClr val="11859C"/>
                </a:gs>
              </a:gsLst>
              <a:lin ang="108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307736" y="4048586"/>
              <a:ext cx="559520" cy="55952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1174993" y="3819691"/>
              <a:ext cx="5460268" cy="101731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txBox="1"/>
            <p:nvPr/>
          </p:nvSpPr>
          <p:spPr>
            <a:xfrm>
              <a:off x="1174993" y="3819691"/>
              <a:ext cx="5460268" cy="1017310"/>
            </a:xfrm>
            <a:prstGeom prst="rect">
              <a:avLst/>
            </a:prstGeom>
            <a:noFill/>
            <a:ln>
              <a:noFill/>
            </a:ln>
          </p:spPr>
          <p:txBody>
            <a:bodyPr anchorCtr="0" anchor="ctr" bIns="107650" lIns="107650" spcFirstLastPara="1" rIns="107650" wrap="square" tIns="107650">
              <a:noAutofit/>
            </a:bodyPr>
            <a:lstStyle/>
            <a:p>
              <a:pPr indent="0" lvl="0" marL="0" marR="0" rtl="0" algn="l">
                <a:lnSpc>
                  <a:spcPct val="90000"/>
                </a:lnSpc>
                <a:spcBef>
                  <a:spcPts val="0"/>
                </a:spcBef>
                <a:spcAft>
                  <a:spcPts val="0"/>
                </a:spcAft>
                <a:buNone/>
              </a:pPr>
              <a:r>
                <a:rPr b="1" lang="en-US" sz="1900">
                  <a:solidFill>
                    <a:schemeClr val="lt1"/>
                  </a:solidFill>
                  <a:latin typeface="Arial"/>
                  <a:ea typeface="Arial"/>
                  <a:cs typeface="Arial"/>
                  <a:sym typeface="Arial"/>
                </a:rPr>
                <a:t>NETWORK DEVICES</a:t>
              </a:r>
              <a:endParaRPr b="1" sz="1900">
                <a:solidFill>
                  <a:schemeClr val="lt1"/>
                </a:solidFill>
                <a:latin typeface="Arial"/>
                <a:ea typeface="Arial"/>
                <a:cs typeface="Arial"/>
                <a:sym typeface="Arial"/>
              </a:endParaRPr>
            </a:p>
          </p:txBody>
        </p:sp>
        <p:sp>
          <p:nvSpPr>
            <p:cNvPr id="202" name="Google Shape;202;p2"/>
            <p:cNvSpPr/>
            <p:nvPr/>
          </p:nvSpPr>
          <p:spPr>
            <a:xfrm>
              <a:off x="0" y="5091330"/>
              <a:ext cx="6635262" cy="1017310"/>
            </a:xfrm>
            <a:prstGeom prst="rect">
              <a:avLst/>
            </a:prstGeom>
            <a:gradFill>
              <a:gsLst>
                <a:gs pos="0">
                  <a:srgbClr val="3F3F3F"/>
                </a:gs>
                <a:gs pos="15929">
                  <a:srgbClr val="262626"/>
                </a:gs>
                <a:gs pos="97000">
                  <a:srgbClr val="262626"/>
                </a:gs>
                <a:gs pos="100000">
                  <a:srgbClr val="11859C"/>
                </a:gs>
              </a:gsLst>
              <a:lin ang="108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307736" y="5320225"/>
              <a:ext cx="559520" cy="559520"/>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1174993" y="5091330"/>
              <a:ext cx="5460268" cy="101731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txBox="1"/>
            <p:nvPr/>
          </p:nvSpPr>
          <p:spPr>
            <a:xfrm>
              <a:off x="1174993" y="5091330"/>
              <a:ext cx="5460268" cy="1017310"/>
            </a:xfrm>
            <a:prstGeom prst="rect">
              <a:avLst/>
            </a:prstGeom>
            <a:noFill/>
            <a:ln>
              <a:noFill/>
            </a:ln>
          </p:spPr>
          <p:txBody>
            <a:bodyPr anchorCtr="0" anchor="ctr" bIns="107650" lIns="107650" spcFirstLastPara="1" rIns="107650" wrap="square" tIns="107650">
              <a:noAutofit/>
            </a:bodyPr>
            <a:lstStyle/>
            <a:p>
              <a:pPr indent="0" lvl="0" marL="0" marR="0" rtl="0" algn="l">
                <a:lnSpc>
                  <a:spcPct val="90000"/>
                </a:lnSpc>
                <a:spcBef>
                  <a:spcPts val="0"/>
                </a:spcBef>
                <a:spcAft>
                  <a:spcPts val="0"/>
                </a:spcAft>
                <a:buNone/>
              </a:pPr>
              <a:r>
                <a:rPr b="1" lang="en-US" sz="1900">
                  <a:solidFill>
                    <a:schemeClr val="lt1"/>
                  </a:solidFill>
                  <a:latin typeface="Arial"/>
                  <a:ea typeface="Arial"/>
                  <a:cs typeface="Arial"/>
                  <a:sym typeface="Arial"/>
                </a:rPr>
                <a:t>NETWORK PROTOCOLS</a:t>
              </a:r>
              <a:endParaRPr b="1" sz="1900">
                <a:solidFill>
                  <a:schemeClr val="lt1"/>
                </a:solidFill>
                <a:latin typeface="Arial"/>
                <a:ea typeface="Arial"/>
                <a:cs typeface="Arial"/>
                <a:sym typeface="Arial"/>
              </a:endParaRPr>
            </a:p>
          </p:txBody>
        </p:sp>
      </p:grpSp>
      <p:sp>
        <p:nvSpPr>
          <p:cNvPr id="206" name="Google Shape;206;p2"/>
          <p:cNvSpPr txBox="1"/>
          <p:nvPr>
            <p:ph type="title"/>
          </p:nvPr>
        </p:nvSpPr>
        <p:spPr>
          <a:xfrm>
            <a:off x="0" y="1"/>
            <a:ext cx="5556738" cy="6113417"/>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COURSE OUTLINE</a:t>
            </a:r>
            <a:endParaRPr>
              <a:solidFill>
                <a:schemeClr val="lt1"/>
              </a:solidFill>
              <a:latin typeface="Arial"/>
              <a:ea typeface="Arial"/>
              <a:cs typeface="Arial"/>
              <a:sym typeface="Arial"/>
            </a:endParaRPr>
          </a:p>
        </p:txBody>
      </p:sp>
      <p:sp>
        <p:nvSpPr>
          <p:cNvPr id="207" name="Google Shape;207;p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0"/>
          <p:cNvSpPr txBox="1"/>
          <p:nvPr>
            <p:ph type="title"/>
          </p:nvPr>
        </p:nvSpPr>
        <p:spPr>
          <a:xfrm>
            <a:off x="0" y="0"/>
            <a:ext cx="12192000" cy="1042506"/>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TOPOLOGIES CONT…</a:t>
            </a:r>
            <a:endParaRPr b="1" sz="4800">
              <a:solidFill>
                <a:schemeClr val="lt1"/>
              </a:solidFill>
              <a:latin typeface="Arial"/>
              <a:ea typeface="Arial"/>
              <a:cs typeface="Arial"/>
              <a:sym typeface="Arial"/>
            </a:endParaRPr>
          </a:p>
        </p:txBody>
      </p:sp>
      <p:sp>
        <p:nvSpPr>
          <p:cNvPr id="370" name="Google Shape;370;p20"/>
          <p:cNvSpPr txBox="1"/>
          <p:nvPr>
            <p:ph idx="1" type="body"/>
          </p:nvPr>
        </p:nvSpPr>
        <p:spPr>
          <a:xfrm>
            <a:off x="0" y="1042505"/>
            <a:ext cx="12192000" cy="5087361"/>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Mesh topology</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lang="en-US">
                <a:latin typeface="Arial"/>
                <a:ea typeface="Arial"/>
                <a:cs typeface="Arial"/>
                <a:sym typeface="Arial"/>
              </a:rPr>
              <a:t>The mesh topology is described as either </a:t>
            </a:r>
            <a:endParaRPr>
              <a:latin typeface="Arial"/>
              <a:ea typeface="Arial"/>
              <a:cs typeface="Arial"/>
              <a:sym typeface="Arial"/>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a physical mesh</a:t>
            </a:r>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a logical mesh.</a:t>
            </a:r>
            <a:endParaRPr>
              <a:latin typeface="Arial"/>
              <a:ea typeface="Arial"/>
              <a:cs typeface="Arial"/>
              <a:sym typeface="Arial"/>
            </a:endParaRPr>
          </a:p>
        </p:txBody>
      </p:sp>
      <p:sp>
        <p:nvSpPr>
          <p:cNvPr id="371" name="Google Shape;371;p2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72" name="Google Shape;372;p20"/>
          <p:cNvPicPr preferRelativeResize="0"/>
          <p:nvPr/>
        </p:nvPicPr>
        <p:blipFill rotWithShape="1">
          <a:blip r:embed="rId3">
            <a:alphaModFix/>
          </a:blip>
          <a:srcRect b="0" l="0" r="0" t="0"/>
          <a:stretch/>
        </p:blipFill>
        <p:spPr>
          <a:xfrm>
            <a:off x="11143397" y="0"/>
            <a:ext cx="1048603" cy="1042506"/>
          </a:xfrm>
          <a:prstGeom prst="rect">
            <a:avLst/>
          </a:prstGeom>
          <a:noFill/>
          <a:ln>
            <a:noFill/>
          </a:ln>
        </p:spPr>
      </p:pic>
      <p:pic>
        <p:nvPicPr>
          <p:cNvPr id="373" name="Google Shape;373;p20"/>
          <p:cNvPicPr preferRelativeResize="0"/>
          <p:nvPr/>
        </p:nvPicPr>
        <p:blipFill rotWithShape="1">
          <a:blip r:embed="rId4">
            <a:alphaModFix/>
          </a:blip>
          <a:srcRect b="0" l="0" r="0" t="0"/>
          <a:stretch/>
        </p:blipFill>
        <p:spPr>
          <a:xfrm>
            <a:off x="9832622" y="3786648"/>
            <a:ext cx="2359378" cy="23432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1"/>
          <p:cNvSpPr txBox="1"/>
          <p:nvPr>
            <p:ph type="title"/>
          </p:nvPr>
        </p:nvSpPr>
        <p:spPr>
          <a:xfrm>
            <a:off x="0" y="0"/>
            <a:ext cx="12192000" cy="1042506"/>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TOPOLOGIES CONT…</a:t>
            </a:r>
            <a:endParaRPr b="1" sz="4800">
              <a:solidFill>
                <a:schemeClr val="lt1"/>
              </a:solidFill>
              <a:latin typeface="Arial"/>
              <a:ea typeface="Arial"/>
              <a:cs typeface="Arial"/>
              <a:sym typeface="Arial"/>
            </a:endParaRPr>
          </a:p>
        </p:txBody>
      </p:sp>
      <p:sp>
        <p:nvSpPr>
          <p:cNvPr id="379" name="Google Shape;379;p21"/>
          <p:cNvSpPr txBox="1"/>
          <p:nvPr>
            <p:ph idx="1" type="body"/>
          </p:nvPr>
        </p:nvSpPr>
        <p:spPr>
          <a:xfrm>
            <a:off x="0" y="1042505"/>
            <a:ext cx="12192000" cy="5087361"/>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Mesh topology</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Physical mesh, </a:t>
            </a:r>
            <a:endParaRPr b="1">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Each network device connects to every other network device in the network.</a:t>
            </a:r>
            <a:endParaRPr/>
          </a:p>
          <a:p>
            <a:pPr indent="0" lvl="0" marL="0" rtl="0" algn="just">
              <a:lnSpc>
                <a:spcPct val="120000"/>
              </a:lnSpc>
              <a:spcBef>
                <a:spcPts val="1000"/>
              </a:spcBef>
              <a:spcAft>
                <a:spcPts val="0"/>
              </a:spcAft>
              <a:buSzPts val="2000"/>
              <a:buNone/>
            </a:pPr>
            <a:r>
              <a:rPr lang="en-US">
                <a:latin typeface="Arial"/>
                <a:ea typeface="Arial"/>
                <a:cs typeface="Arial"/>
                <a:sym typeface="Arial"/>
              </a:rPr>
              <a:t> </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It dramatically increases the resilience of a network but has the physical overhead of connecting all devices. </a:t>
            </a:r>
            <a:endParaRPr/>
          </a:p>
        </p:txBody>
      </p:sp>
      <p:sp>
        <p:nvSpPr>
          <p:cNvPr id="380" name="Google Shape;380;p2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81" name="Google Shape;381;p21"/>
          <p:cNvPicPr preferRelativeResize="0"/>
          <p:nvPr/>
        </p:nvPicPr>
        <p:blipFill rotWithShape="1">
          <a:blip r:embed="rId3">
            <a:alphaModFix/>
          </a:blip>
          <a:srcRect b="0" l="0" r="0" t="0"/>
          <a:stretch/>
        </p:blipFill>
        <p:spPr>
          <a:xfrm>
            <a:off x="11143397" y="0"/>
            <a:ext cx="1048603" cy="1042506"/>
          </a:xfrm>
          <a:prstGeom prst="rect">
            <a:avLst/>
          </a:prstGeom>
          <a:noFill/>
          <a:ln>
            <a:noFill/>
          </a:ln>
        </p:spPr>
      </p:pic>
      <p:pic>
        <p:nvPicPr>
          <p:cNvPr id="382" name="Google Shape;382;p21"/>
          <p:cNvPicPr preferRelativeResize="0"/>
          <p:nvPr/>
        </p:nvPicPr>
        <p:blipFill rotWithShape="1">
          <a:blip r:embed="rId4">
            <a:alphaModFix/>
          </a:blip>
          <a:srcRect b="0" l="0" r="0" t="0"/>
          <a:stretch/>
        </p:blipFill>
        <p:spPr>
          <a:xfrm>
            <a:off x="10801350" y="4748741"/>
            <a:ext cx="1390650" cy="1381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2"/>
          <p:cNvSpPr txBox="1"/>
          <p:nvPr>
            <p:ph type="title"/>
          </p:nvPr>
        </p:nvSpPr>
        <p:spPr>
          <a:xfrm>
            <a:off x="0" y="0"/>
            <a:ext cx="12192000" cy="1042506"/>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TOPOLOGIES CONT…</a:t>
            </a:r>
            <a:endParaRPr b="1" sz="4800">
              <a:solidFill>
                <a:schemeClr val="lt1"/>
              </a:solidFill>
              <a:latin typeface="Arial"/>
              <a:ea typeface="Arial"/>
              <a:cs typeface="Arial"/>
              <a:sym typeface="Arial"/>
            </a:endParaRPr>
          </a:p>
        </p:txBody>
      </p:sp>
      <p:sp>
        <p:nvSpPr>
          <p:cNvPr id="388" name="Google Shape;388;p22"/>
          <p:cNvSpPr txBox="1"/>
          <p:nvPr>
            <p:ph idx="1" type="body"/>
          </p:nvPr>
        </p:nvSpPr>
        <p:spPr>
          <a:xfrm>
            <a:off x="0" y="1042505"/>
            <a:ext cx="12192000" cy="5087361"/>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Mesh topology</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Logical mesh, </a:t>
            </a:r>
            <a:endParaRPr b="1">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Most modern networks are mesh based, since each device can see and communicate with any other device on the network. This description is of a logical mesh network and is primarily made possible through the use of network protocols.</a:t>
            </a:r>
            <a:endParaRPr/>
          </a:p>
        </p:txBody>
      </p:sp>
      <p:sp>
        <p:nvSpPr>
          <p:cNvPr id="389" name="Google Shape;389;p2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90" name="Google Shape;390;p22"/>
          <p:cNvPicPr preferRelativeResize="0"/>
          <p:nvPr/>
        </p:nvPicPr>
        <p:blipFill rotWithShape="1">
          <a:blip r:embed="rId3">
            <a:alphaModFix/>
          </a:blip>
          <a:srcRect b="0" l="0" r="0" t="0"/>
          <a:stretch/>
        </p:blipFill>
        <p:spPr>
          <a:xfrm>
            <a:off x="11143397" y="0"/>
            <a:ext cx="1048603" cy="1042506"/>
          </a:xfrm>
          <a:prstGeom prst="rect">
            <a:avLst/>
          </a:prstGeom>
          <a:noFill/>
          <a:ln>
            <a:noFill/>
          </a:ln>
        </p:spPr>
      </p:pic>
      <p:pic>
        <p:nvPicPr>
          <p:cNvPr id="391" name="Google Shape;391;p22"/>
          <p:cNvPicPr preferRelativeResize="0"/>
          <p:nvPr/>
        </p:nvPicPr>
        <p:blipFill rotWithShape="1">
          <a:blip r:embed="rId4">
            <a:alphaModFix/>
          </a:blip>
          <a:srcRect b="0" l="0" r="0" t="0"/>
          <a:stretch/>
        </p:blipFill>
        <p:spPr>
          <a:xfrm>
            <a:off x="10801350" y="4748741"/>
            <a:ext cx="1390650" cy="1381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3"/>
          <p:cNvSpPr txBox="1"/>
          <p:nvPr>
            <p:ph type="title"/>
          </p:nvPr>
        </p:nvSpPr>
        <p:spPr>
          <a:xfrm>
            <a:off x="0" y="0"/>
            <a:ext cx="12192000" cy="1042506"/>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TOPOLOGIES CONT…</a:t>
            </a:r>
            <a:endParaRPr b="1" sz="4800">
              <a:solidFill>
                <a:schemeClr val="lt1"/>
              </a:solidFill>
              <a:latin typeface="Arial"/>
              <a:ea typeface="Arial"/>
              <a:cs typeface="Arial"/>
              <a:sym typeface="Arial"/>
            </a:endParaRPr>
          </a:p>
        </p:txBody>
      </p:sp>
      <p:sp>
        <p:nvSpPr>
          <p:cNvPr id="397" name="Google Shape;397;p23"/>
          <p:cNvSpPr txBox="1"/>
          <p:nvPr>
            <p:ph idx="1" type="body"/>
          </p:nvPr>
        </p:nvSpPr>
        <p:spPr>
          <a:xfrm>
            <a:off x="0" y="1042505"/>
            <a:ext cx="12192000" cy="5087361"/>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Star topology</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The star topology is the most commonly used network topology.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Each network device connects to a centralized hub or switch.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Switches and hubs can be linked together to extend and build more extensive networks.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This type of typology is, by far, the most robust and scalable.</a:t>
            </a:r>
            <a:endParaRPr/>
          </a:p>
        </p:txBody>
      </p:sp>
      <p:sp>
        <p:nvSpPr>
          <p:cNvPr id="398" name="Google Shape;398;p2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99" name="Google Shape;399;p23"/>
          <p:cNvPicPr preferRelativeResize="0"/>
          <p:nvPr/>
        </p:nvPicPr>
        <p:blipFill rotWithShape="1">
          <a:blip r:embed="rId3">
            <a:alphaModFix/>
          </a:blip>
          <a:srcRect b="0" l="0" r="0" t="0"/>
          <a:stretch/>
        </p:blipFill>
        <p:spPr>
          <a:xfrm>
            <a:off x="11143397" y="0"/>
            <a:ext cx="1048603" cy="1042506"/>
          </a:xfrm>
          <a:prstGeom prst="rect">
            <a:avLst/>
          </a:prstGeom>
          <a:noFill/>
          <a:ln>
            <a:noFill/>
          </a:ln>
        </p:spPr>
      </p:pic>
      <p:pic>
        <p:nvPicPr>
          <p:cNvPr id="400" name="Google Shape;400;p23"/>
          <p:cNvPicPr preferRelativeResize="0"/>
          <p:nvPr/>
        </p:nvPicPr>
        <p:blipFill rotWithShape="1">
          <a:blip r:embed="rId4">
            <a:alphaModFix/>
          </a:blip>
          <a:srcRect b="0" l="0" r="0" t="0"/>
          <a:stretch/>
        </p:blipFill>
        <p:spPr>
          <a:xfrm>
            <a:off x="10304832" y="1042503"/>
            <a:ext cx="1887168" cy="18361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4"/>
          <p:cNvSpPr txBox="1"/>
          <p:nvPr>
            <p:ph type="title"/>
          </p:nvPr>
        </p:nvSpPr>
        <p:spPr>
          <a:xfrm>
            <a:off x="0" y="0"/>
            <a:ext cx="4684889" cy="6126480"/>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l">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DEVICES.</a:t>
            </a:r>
            <a:endParaRPr b="1" sz="4800">
              <a:solidFill>
                <a:schemeClr val="lt1"/>
              </a:solidFill>
              <a:latin typeface="Arial"/>
              <a:ea typeface="Arial"/>
              <a:cs typeface="Arial"/>
              <a:sym typeface="Arial"/>
            </a:endParaRPr>
          </a:p>
        </p:txBody>
      </p:sp>
      <p:sp>
        <p:nvSpPr>
          <p:cNvPr id="406" name="Google Shape;406;p2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Gears icon" id="407" name="Google Shape;407;p24"/>
          <p:cNvPicPr preferRelativeResize="0"/>
          <p:nvPr/>
        </p:nvPicPr>
        <p:blipFill rotWithShape="1">
          <a:blip r:embed="rId3">
            <a:alphaModFix/>
          </a:blip>
          <a:srcRect b="0" l="0" r="0" t="0"/>
          <a:stretch/>
        </p:blipFill>
        <p:spPr>
          <a:xfrm>
            <a:off x="0" y="5004030"/>
            <a:ext cx="1122450" cy="1122450"/>
          </a:xfrm>
          <a:prstGeom prst="rect">
            <a:avLst/>
          </a:prstGeom>
          <a:noFill/>
          <a:ln>
            <a:noFill/>
          </a:ln>
        </p:spPr>
      </p:pic>
      <p:pic>
        <p:nvPicPr>
          <p:cNvPr id="408" name="Google Shape;408;p24"/>
          <p:cNvPicPr preferRelativeResize="0"/>
          <p:nvPr/>
        </p:nvPicPr>
        <p:blipFill rotWithShape="1">
          <a:blip r:embed="rId4">
            <a:alphaModFix/>
          </a:blip>
          <a:srcRect b="0" l="0" r="0" t="0"/>
          <a:stretch/>
        </p:blipFill>
        <p:spPr>
          <a:xfrm>
            <a:off x="4684889" y="675723"/>
            <a:ext cx="7507111" cy="5010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5"/>
          <p:cNvSpPr txBox="1"/>
          <p:nvPr>
            <p:ph type="title"/>
          </p:nvPr>
        </p:nvSpPr>
        <p:spPr>
          <a:xfrm>
            <a:off x="0" y="0"/>
            <a:ext cx="12192000" cy="1512710"/>
          </a:xfrm>
          <a:prstGeom prst="rect">
            <a:avLst/>
          </a:prstGeom>
          <a:gradFill>
            <a:gsLst>
              <a:gs pos="0">
                <a:srgbClr val="3F3F3F"/>
              </a:gs>
              <a:gs pos="1000">
                <a:srgbClr val="3F3F3F"/>
              </a:gs>
              <a:gs pos="100000">
                <a:srgbClr val="422C15"/>
              </a:gs>
            </a:gsLst>
            <a:lin ang="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DEVICES.</a:t>
            </a:r>
            <a:endParaRPr b="1" sz="4800">
              <a:solidFill>
                <a:schemeClr val="lt1"/>
              </a:solidFill>
              <a:latin typeface="Arial"/>
              <a:ea typeface="Arial"/>
              <a:cs typeface="Arial"/>
              <a:sym typeface="Arial"/>
            </a:endParaRPr>
          </a:p>
        </p:txBody>
      </p:sp>
      <p:sp>
        <p:nvSpPr>
          <p:cNvPr id="414" name="Google Shape;414;p2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Gears icon" id="415" name="Google Shape;415;p25"/>
          <p:cNvPicPr preferRelativeResize="0"/>
          <p:nvPr/>
        </p:nvPicPr>
        <p:blipFill rotWithShape="1">
          <a:blip r:embed="rId3">
            <a:alphaModFix/>
          </a:blip>
          <a:srcRect b="0" l="0" r="0" t="0"/>
          <a:stretch/>
        </p:blipFill>
        <p:spPr>
          <a:xfrm>
            <a:off x="10679291" y="0"/>
            <a:ext cx="1512710" cy="1512710"/>
          </a:xfrm>
          <a:prstGeom prst="rect">
            <a:avLst/>
          </a:prstGeom>
          <a:noFill/>
          <a:ln>
            <a:noFill/>
          </a:ln>
        </p:spPr>
      </p:pic>
      <p:sp>
        <p:nvSpPr>
          <p:cNvPr id="416" name="Google Shape;416;p25"/>
          <p:cNvSpPr/>
          <p:nvPr/>
        </p:nvSpPr>
        <p:spPr>
          <a:xfrm>
            <a:off x="0" y="1512711"/>
            <a:ext cx="12192000" cy="1817512"/>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2000">
                <a:solidFill>
                  <a:srgbClr val="000000"/>
                </a:solidFill>
                <a:latin typeface="Arial"/>
                <a:ea typeface="Arial"/>
                <a:cs typeface="Arial"/>
                <a:sym typeface="Arial"/>
              </a:rPr>
              <a:t>On network devices we discuss the standards enabling interoperability of the devices and infrastructure where will learn about the devices.</a:t>
            </a:r>
            <a:endParaRPr/>
          </a:p>
          <a:p>
            <a:pPr indent="-342900" lvl="0" marL="342900" marR="0" rtl="0" algn="l">
              <a:lnSpc>
                <a:spcPct val="120000"/>
              </a:lnSpc>
              <a:spcBef>
                <a:spcPts val="100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Network standards.</a:t>
            </a:r>
            <a:endParaRPr/>
          </a:p>
          <a:p>
            <a:pPr indent="-342900" lvl="0" marL="342900" marR="0" rtl="0" algn="l">
              <a:lnSpc>
                <a:spcPct val="120000"/>
              </a:lnSpc>
              <a:spcBef>
                <a:spcPts val="100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Network infrastructure.</a:t>
            </a:r>
            <a:endParaRPr/>
          </a:p>
        </p:txBody>
      </p:sp>
      <p:pic>
        <p:nvPicPr>
          <p:cNvPr id="417" name="Google Shape;417;p25"/>
          <p:cNvPicPr preferRelativeResize="0"/>
          <p:nvPr/>
        </p:nvPicPr>
        <p:blipFill rotWithShape="1">
          <a:blip r:embed="rId4">
            <a:alphaModFix/>
          </a:blip>
          <a:srcRect b="0" l="0" r="0" t="0"/>
          <a:stretch/>
        </p:blipFill>
        <p:spPr>
          <a:xfrm>
            <a:off x="7676444" y="3110838"/>
            <a:ext cx="4515556" cy="301357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6"/>
          <p:cNvSpPr txBox="1"/>
          <p:nvPr>
            <p:ph type="title"/>
          </p:nvPr>
        </p:nvSpPr>
        <p:spPr>
          <a:xfrm>
            <a:off x="0" y="0"/>
            <a:ext cx="12192000" cy="3100388"/>
          </a:xfrm>
          <a:prstGeom prst="rect">
            <a:avLst/>
          </a:prstGeom>
          <a:gradFill>
            <a:gsLst>
              <a:gs pos="0">
                <a:srgbClr val="3F3F3F"/>
              </a:gs>
              <a:gs pos="1000">
                <a:srgbClr val="3F3F3F"/>
              </a:gs>
              <a:gs pos="100000">
                <a:srgbClr val="422C15"/>
              </a:gs>
            </a:gsLst>
            <a:lin ang="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STANDARDS.</a:t>
            </a:r>
            <a:endParaRPr b="1" sz="4800">
              <a:solidFill>
                <a:schemeClr val="lt1"/>
              </a:solidFill>
              <a:latin typeface="Arial"/>
              <a:ea typeface="Arial"/>
              <a:cs typeface="Arial"/>
              <a:sym typeface="Arial"/>
            </a:endParaRPr>
          </a:p>
        </p:txBody>
      </p:sp>
      <p:sp>
        <p:nvSpPr>
          <p:cNvPr id="423" name="Google Shape;423;p2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424" name="Google Shape;424;p26"/>
          <p:cNvPicPr preferRelativeResize="0"/>
          <p:nvPr/>
        </p:nvPicPr>
        <p:blipFill rotWithShape="1">
          <a:blip r:embed="rId3">
            <a:alphaModFix/>
          </a:blip>
          <a:srcRect b="0" l="0" r="0" t="0"/>
          <a:stretch/>
        </p:blipFill>
        <p:spPr>
          <a:xfrm>
            <a:off x="3415673" y="3100388"/>
            <a:ext cx="4528177" cy="30220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7"/>
          <p:cNvSpPr txBox="1"/>
          <p:nvPr>
            <p:ph type="title"/>
          </p:nvPr>
        </p:nvSpPr>
        <p:spPr>
          <a:xfrm>
            <a:off x="0" y="0"/>
            <a:ext cx="12192000" cy="1512710"/>
          </a:xfrm>
          <a:prstGeom prst="rect">
            <a:avLst/>
          </a:prstGeom>
          <a:gradFill>
            <a:gsLst>
              <a:gs pos="0">
                <a:srgbClr val="3F3F3F"/>
              </a:gs>
              <a:gs pos="1000">
                <a:srgbClr val="3F3F3F"/>
              </a:gs>
              <a:gs pos="100000">
                <a:srgbClr val="422C15"/>
              </a:gs>
            </a:gsLst>
            <a:lin ang="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STANDARDS.</a:t>
            </a:r>
            <a:endParaRPr b="1" sz="4800">
              <a:solidFill>
                <a:schemeClr val="lt1"/>
              </a:solidFill>
              <a:latin typeface="Arial"/>
              <a:ea typeface="Arial"/>
              <a:cs typeface="Arial"/>
              <a:sym typeface="Arial"/>
            </a:endParaRPr>
          </a:p>
        </p:txBody>
      </p:sp>
      <p:sp>
        <p:nvSpPr>
          <p:cNvPr id="430" name="Google Shape;430;p2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Gears icon" id="431" name="Google Shape;431;p27"/>
          <p:cNvPicPr preferRelativeResize="0"/>
          <p:nvPr/>
        </p:nvPicPr>
        <p:blipFill rotWithShape="1">
          <a:blip r:embed="rId3">
            <a:alphaModFix/>
          </a:blip>
          <a:srcRect b="0" l="0" r="0" t="0"/>
          <a:stretch/>
        </p:blipFill>
        <p:spPr>
          <a:xfrm>
            <a:off x="10679291" y="0"/>
            <a:ext cx="1512710" cy="1512710"/>
          </a:xfrm>
          <a:prstGeom prst="rect">
            <a:avLst/>
          </a:prstGeom>
          <a:noFill/>
          <a:ln>
            <a:noFill/>
          </a:ln>
        </p:spPr>
      </p:pic>
      <p:sp>
        <p:nvSpPr>
          <p:cNvPr id="432" name="Google Shape;432;p27"/>
          <p:cNvSpPr/>
          <p:nvPr/>
        </p:nvSpPr>
        <p:spPr>
          <a:xfrm>
            <a:off x="0" y="2167468"/>
            <a:ext cx="12192000" cy="255454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Network standards provide a framework that enables the interoperability between devices.</a:t>
            </a:r>
            <a:endParaRPr/>
          </a:p>
          <a:p>
            <a:pPr indent="0" lvl="0" marL="0" marR="0" rtl="0" algn="l">
              <a:spcBef>
                <a:spcPts val="0"/>
              </a:spcBef>
              <a:spcAft>
                <a:spcPts val="0"/>
              </a:spcAft>
              <a:buNone/>
            </a:pPr>
            <a:r>
              <a:t/>
            </a:r>
            <a:endParaRPr sz="2000">
              <a:solidFill>
                <a:srgbClr val="000000"/>
              </a:solidFill>
              <a:latin typeface="Arial"/>
              <a:ea typeface="Arial"/>
              <a:cs typeface="Arial"/>
              <a:sym typeface="Arial"/>
            </a:endParaRPr>
          </a:p>
          <a:p>
            <a:pPr indent="0" lvl="0" marL="0" marR="0" rtl="0" algn="l">
              <a:spcBef>
                <a:spcPts val="0"/>
              </a:spcBef>
              <a:spcAft>
                <a:spcPts val="0"/>
              </a:spcAft>
              <a:buNone/>
            </a:pPr>
            <a:r>
              <a:t/>
            </a:r>
            <a:endParaRPr sz="2000">
              <a:solidFill>
                <a:srgbClr val="000000"/>
              </a:solidFill>
              <a:latin typeface="Arial"/>
              <a:ea typeface="Arial"/>
              <a:cs typeface="Arial"/>
              <a:sym typeface="Arial"/>
            </a:endParaRPr>
          </a:p>
          <a:p>
            <a:pPr indent="-342900" lvl="0" marL="342900" marR="0" rtl="0" algn="l">
              <a:spcBef>
                <a:spcPts val="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Network standards improve the interoperability of different network-enabled devices and provide backward compatibility between product revisions and differing vendors. </a:t>
            </a:r>
            <a:endParaRPr/>
          </a:p>
          <a:p>
            <a:pPr indent="-215900" lvl="0" marL="342900" marR="0" rtl="0" algn="l">
              <a:spcBef>
                <a:spcPts val="0"/>
              </a:spcBef>
              <a:spcAft>
                <a:spcPts val="0"/>
              </a:spcAft>
              <a:buClr>
                <a:srgbClr val="B71E42"/>
              </a:buClr>
              <a:buSzPts val="2000"/>
              <a:buFont typeface="Noto Sans Symbols"/>
              <a:buNone/>
            </a:pPr>
            <a:r>
              <a:t/>
            </a:r>
            <a:endParaRPr sz="2000">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28"/>
          <p:cNvSpPr txBox="1"/>
          <p:nvPr>
            <p:ph type="title"/>
          </p:nvPr>
        </p:nvSpPr>
        <p:spPr>
          <a:xfrm>
            <a:off x="0" y="0"/>
            <a:ext cx="12192000" cy="1512710"/>
          </a:xfrm>
          <a:prstGeom prst="rect">
            <a:avLst/>
          </a:prstGeom>
          <a:gradFill>
            <a:gsLst>
              <a:gs pos="0">
                <a:srgbClr val="3F3F3F"/>
              </a:gs>
              <a:gs pos="1000">
                <a:srgbClr val="3F3F3F"/>
              </a:gs>
              <a:gs pos="100000">
                <a:srgbClr val="422C15"/>
              </a:gs>
            </a:gsLst>
            <a:lin ang="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STANDARDS CONT...</a:t>
            </a:r>
            <a:endParaRPr b="1" sz="4800">
              <a:solidFill>
                <a:schemeClr val="lt1"/>
              </a:solidFill>
              <a:latin typeface="Arial"/>
              <a:ea typeface="Arial"/>
              <a:cs typeface="Arial"/>
              <a:sym typeface="Arial"/>
            </a:endParaRPr>
          </a:p>
        </p:txBody>
      </p:sp>
      <p:sp>
        <p:nvSpPr>
          <p:cNvPr id="438" name="Google Shape;438;p2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Gears icon" id="439" name="Google Shape;439;p28"/>
          <p:cNvPicPr preferRelativeResize="0"/>
          <p:nvPr/>
        </p:nvPicPr>
        <p:blipFill rotWithShape="1">
          <a:blip r:embed="rId3">
            <a:alphaModFix/>
          </a:blip>
          <a:srcRect b="0" l="0" r="0" t="0"/>
          <a:stretch/>
        </p:blipFill>
        <p:spPr>
          <a:xfrm>
            <a:off x="10679291" y="0"/>
            <a:ext cx="1512710" cy="1512710"/>
          </a:xfrm>
          <a:prstGeom prst="rect">
            <a:avLst/>
          </a:prstGeom>
          <a:noFill/>
          <a:ln>
            <a:noFill/>
          </a:ln>
        </p:spPr>
      </p:pic>
      <p:sp>
        <p:nvSpPr>
          <p:cNvPr id="440" name="Google Shape;440;p28"/>
          <p:cNvSpPr/>
          <p:nvPr/>
        </p:nvSpPr>
        <p:spPr>
          <a:xfrm>
            <a:off x="0" y="2709332"/>
            <a:ext cx="12192000" cy="193899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Network standards govern the hardware and software that uses them.</a:t>
            </a:r>
            <a:endParaRPr/>
          </a:p>
          <a:p>
            <a:pPr indent="0" lvl="0" marL="0" marR="0" rtl="0" algn="l">
              <a:spcBef>
                <a:spcPts val="0"/>
              </a:spcBef>
              <a:spcAft>
                <a:spcPts val="0"/>
              </a:spcAft>
              <a:buNone/>
            </a:pPr>
            <a:r>
              <a:t/>
            </a:r>
            <a:endParaRPr sz="2000">
              <a:solidFill>
                <a:srgbClr val="000000"/>
              </a:solidFill>
              <a:latin typeface="Arial"/>
              <a:ea typeface="Arial"/>
              <a:cs typeface="Arial"/>
              <a:sym typeface="Arial"/>
            </a:endParaRPr>
          </a:p>
          <a:p>
            <a:pPr indent="0" lvl="0" marL="0" marR="0" rtl="0" algn="l">
              <a:spcBef>
                <a:spcPts val="0"/>
              </a:spcBef>
              <a:spcAft>
                <a:spcPts val="0"/>
              </a:spcAft>
              <a:buNone/>
            </a:pPr>
            <a:r>
              <a:t/>
            </a:r>
            <a:endParaRPr sz="2000">
              <a:solidFill>
                <a:srgbClr val="000000"/>
              </a:solidFill>
              <a:latin typeface="Arial"/>
              <a:ea typeface="Arial"/>
              <a:cs typeface="Arial"/>
              <a:sym typeface="Arial"/>
            </a:endParaRPr>
          </a:p>
          <a:p>
            <a:pPr indent="-342900" lvl="0" marL="342900" marR="0" rtl="0" algn="l">
              <a:spcBef>
                <a:spcPts val="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Today, there are hundreds of thousands of hardware suppliers, yet all of their technology seamlessly integrates with your computer or network with minimal effort.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9"/>
          <p:cNvSpPr txBox="1"/>
          <p:nvPr>
            <p:ph type="title"/>
          </p:nvPr>
        </p:nvSpPr>
        <p:spPr>
          <a:xfrm>
            <a:off x="0" y="0"/>
            <a:ext cx="12192000" cy="1512710"/>
          </a:xfrm>
          <a:prstGeom prst="rect">
            <a:avLst/>
          </a:prstGeom>
          <a:gradFill>
            <a:gsLst>
              <a:gs pos="0">
                <a:srgbClr val="3F3F3F"/>
              </a:gs>
              <a:gs pos="1000">
                <a:srgbClr val="3F3F3F"/>
              </a:gs>
              <a:gs pos="100000">
                <a:srgbClr val="422C15"/>
              </a:gs>
            </a:gsLst>
            <a:lin ang="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STANDARDS CONT...</a:t>
            </a:r>
            <a:endParaRPr b="1" sz="4800">
              <a:solidFill>
                <a:schemeClr val="lt1"/>
              </a:solidFill>
              <a:latin typeface="Arial"/>
              <a:ea typeface="Arial"/>
              <a:cs typeface="Arial"/>
              <a:sym typeface="Arial"/>
            </a:endParaRPr>
          </a:p>
        </p:txBody>
      </p:sp>
      <p:sp>
        <p:nvSpPr>
          <p:cNvPr id="446" name="Google Shape;446;p2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Gears icon" id="447" name="Google Shape;447;p29"/>
          <p:cNvPicPr preferRelativeResize="0"/>
          <p:nvPr/>
        </p:nvPicPr>
        <p:blipFill rotWithShape="1">
          <a:blip r:embed="rId3">
            <a:alphaModFix/>
          </a:blip>
          <a:srcRect b="0" l="0" r="0" t="0"/>
          <a:stretch/>
        </p:blipFill>
        <p:spPr>
          <a:xfrm>
            <a:off x="10679291" y="0"/>
            <a:ext cx="1512710" cy="1512710"/>
          </a:xfrm>
          <a:prstGeom prst="rect">
            <a:avLst/>
          </a:prstGeom>
          <a:noFill/>
          <a:ln>
            <a:noFill/>
          </a:ln>
        </p:spPr>
      </p:pic>
      <p:sp>
        <p:nvSpPr>
          <p:cNvPr id="448" name="Google Shape;448;p29"/>
          <p:cNvSpPr/>
          <p:nvPr/>
        </p:nvSpPr>
        <p:spPr>
          <a:xfrm>
            <a:off x="0" y="2709332"/>
            <a:ext cx="12192000" cy="255454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Official bodies that publish regulated standards are the International Telecommunication Union (ITU), the American National Standards Institute (ANSI), and the Institute of Electrical and Electronics Engineers (IEEE).</a:t>
            </a:r>
            <a:endParaRPr/>
          </a:p>
          <a:p>
            <a:pPr indent="0" lvl="0" marL="0" marR="0" rtl="0" algn="l">
              <a:spcBef>
                <a:spcPts val="0"/>
              </a:spcBef>
              <a:spcAft>
                <a:spcPts val="0"/>
              </a:spcAft>
              <a:buNone/>
            </a:pPr>
            <a:r>
              <a:t/>
            </a:r>
            <a:endParaRPr sz="2000">
              <a:solidFill>
                <a:srgbClr val="000000"/>
              </a:solidFill>
              <a:latin typeface="Arial"/>
              <a:ea typeface="Arial"/>
              <a:cs typeface="Arial"/>
              <a:sym typeface="Arial"/>
            </a:endParaRPr>
          </a:p>
          <a:p>
            <a:pPr indent="-215900" lvl="0" marL="342900" marR="0" rtl="0" algn="l">
              <a:spcBef>
                <a:spcPts val="0"/>
              </a:spcBef>
              <a:spcAft>
                <a:spcPts val="0"/>
              </a:spcAft>
              <a:buClr>
                <a:srgbClr val="B71E42"/>
              </a:buClr>
              <a:buSzPts val="2000"/>
              <a:buFont typeface="Noto Sans Symbols"/>
              <a:buNone/>
            </a:pPr>
            <a:r>
              <a:t/>
            </a:r>
            <a:endParaRPr sz="2000">
              <a:solidFill>
                <a:srgbClr val="000000"/>
              </a:solidFill>
              <a:latin typeface="Arial"/>
              <a:ea typeface="Arial"/>
              <a:cs typeface="Arial"/>
              <a:sym typeface="Arial"/>
            </a:endParaRPr>
          </a:p>
          <a:p>
            <a:pPr indent="-342900" lvl="0" marL="342900" marR="0" rtl="0" algn="l">
              <a:spcBef>
                <a:spcPts val="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It would be impossible to build networks and connect network-enabled devices reliably without network standards.</a:t>
            </a:r>
            <a:endParaRPr/>
          </a:p>
          <a:p>
            <a:pPr indent="0" lvl="0" marL="0" marR="0" rtl="0" algn="l">
              <a:spcBef>
                <a:spcPts val="0"/>
              </a:spcBef>
              <a:spcAft>
                <a:spcPts val="0"/>
              </a:spcAft>
              <a:buNone/>
            </a:pPr>
            <a:r>
              <a:t/>
            </a:r>
            <a:endParaRPr sz="20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grpSp>
        <p:nvGrpSpPr>
          <p:cNvPr id="212" name="Google Shape;212;p3"/>
          <p:cNvGrpSpPr/>
          <p:nvPr/>
        </p:nvGrpSpPr>
        <p:grpSpPr>
          <a:xfrm>
            <a:off x="4562476" y="369616"/>
            <a:ext cx="6763021" cy="5739310"/>
            <a:chOff x="0" y="4490"/>
            <a:chExt cx="6763021" cy="5739310"/>
          </a:xfrm>
        </p:grpSpPr>
        <p:sp>
          <p:nvSpPr>
            <p:cNvPr id="213" name="Google Shape;213;p3"/>
            <p:cNvSpPr/>
            <p:nvPr/>
          </p:nvSpPr>
          <p:spPr>
            <a:xfrm>
              <a:off x="0" y="4490"/>
              <a:ext cx="6763021" cy="956551"/>
            </a:xfrm>
            <a:prstGeom prst="rect">
              <a:avLst/>
            </a:prstGeom>
            <a:gradFill>
              <a:gsLst>
                <a:gs pos="0">
                  <a:srgbClr val="3F3F3F"/>
                </a:gs>
                <a:gs pos="15929">
                  <a:srgbClr val="262626"/>
                </a:gs>
                <a:gs pos="97000">
                  <a:srgbClr val="262626"/>
                </a:gs>
                <a:gs pos="100000">
                  <a:srgbClr val="634120"/>
                </a:gs>
              </a:gsLst>
              <a:lin ang="108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289356" y="219714"/>
              <a:ext cx="526103" cy="526103"/>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1104817" y="4490"/>
              <a:ext cx="5658203" cy="95655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txBox="1"/>
            <p:nvPr/>
          </p:nvSpPr>
          <p:spPr>
            <a:xfrm>
              <a:off x="1104817" y="4490"/>
              <a:ext cx="5658203" cy="956551"/>
            </a:xfrm>
            <a:prstGeom prst="rect">
              <a:avLst/>
            </a:prstGeom>
            <a:noFill/>
            <a:ln>
              <a:noFill/>
            </a:ln>
          </p:spPr>
          <p:txBody>
            <a:bodyPr anchorCtr="0" anchor="ctr" bIns="101225" lIns="101225" spcFirstLastPara="1" rIns="101225" wrap="square" tIns="101225">
              <a:noAutofit/>
            </a:bodyPr>
            <a:lstStyle/>
            <a:p>
              <a:pPr indent="0" lvl="0" marL="0" marR="0" rtl="0" algn="l">
                <a:lnSpc>
                  <a:spcPct val="90000"/>
                </a:lnSpc>
                <a:spcBef>
                  <a:spcPts val="0"/>
                </a:spcBef>
                <a:spcAft>
                  <a:spcPts val="0"/>
                </a:spcAft>
                <a:buNone/>
              </a:pPr>
              <a:r>
                <a:rPr b="1" lang="en-US" sz="1900">
                  <a:solidFill>
                    <a:schemeClr val="lt1"/>
                  </a:solidFill>
                  <a:latin typeface="Arial"/>
                  <a:ea typeface="Arial"/>
                  <a:cs typeface="Arial"/>
                  <a:sym typeface="Arial"/>
                </a:rPr>
                <a:t>NETWORK PORTS</a:t>
              </a:r>
              <a:endParaRPr b="1" sz="1900">
                <a:solidFill>
                  <a:schemeClr val="lt1"/>
                </a:solidFill>
                <a:latin typeface="Arial"/>
                <a:ea typeface="Arial"/>
                <a:cs typeface="Arial"/>
                <a:sym typeface="Arial"/>
              </a:endParaRPr>
            </a:p>
          </p:txBody>
        </p:sp>
        <p:sp>
          <p:nvSpPr>
            <p:cNvPr id="217" name="Google Shape;217;p3"/>
            <p:cNvSpPr/>
            <p:nvPr/>
          </p:nvSpPr>
          <p:spPr>
            <a:xfrm>
              <a:off x="0" y="1200180"/>
              <a:ext cx="6763021" cy="956551"/>
            </a:xfrm>
            <a:prstGeom prst="rect">
              <a:avLst/>
            </a:prstGeom>
            <a:gradFill>
              <a:gsLst>
                <a:gs pos="0">
                  <a:srgbClr val="3F3F3F"/>
                </a:gs>
                <a:gs pos="15929">
                  <a:srgbClr val="262626"/>
                </a:gs>
                <a:gs pos="97000">
                  <a:srgbClr val="262626"/>
                </a:gs>
                <a:gs pos="100000">
                  <a:srgbClr val="11859C"/>
                </a:gs>
              </a:gsLst>
              <a:lin ang="108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289356" y="1415404"/>
              <a:ext cx="526103" cy="526103"/>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1104817" y="1200180"/>
              <a:ext cx="5658203" cy="95655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txBox="1"/>
            <p:nvPr/>
          </p:nvSpPr>
          <p:spPr>
            <a:xfrm>
              <a:off x="1104817" y="1200180"/>
              <a:ext cx="5658203" cy="956551"/>
            </a:xfrm>
            <a:prstGeom prst="rect">
              <a:avLst/>
            </a:prstGeom>
            <a:noFill/>
            <a:ln>
              <a:noFill/>
            </a:ln>
          </p:spPr>
          <p:txBody>
            <a:bodyPr anchorCtr="0" anchor="ctr" bIns="101225" lIns="101225" spcFirstLastPara="1" rIns="101225" wrap="square" tIns="101225">
              <a:noAutofit/>
            </a:bodyPr>
            <a:lstStyle/>
            <a:p>
              <a:pPr indent="0" lvl="0" marL="0" marR="0" rtl="0" algn="l">
                <a:lnSpc>
                  <a:spcPct val="90000"/>
                </a:lnSpc>
                <a:spcBef>
                  <a:spcPts val="0"/>
                </a:spcBef>
                <a:spcAft>
                  <a:spcPts val="0"/>
                </a:spcAft>
                <a:buNone/>
              </a:pPr>
              <a:r>
                <a:rPr b="1" lang="en-US" sz="1900">
                  <a:solidFill>
                    <a:schemeClr val="lt1"/>
                  </a:solidFill>
                  <a:latin typeface="Arial"/>
                  <a:ea typeface="Arial"/>
                  <a:cs typeface="Arial"/>
                  <a:sym typeface="Arial"/>
                </a:rPr>
                <a:t>NETWORKING MODELS</a:t>
              </a:r>
              <a:endParaRPr sz="1900">
                <a:solidFill>
                  <a:schemeClr val="lt1"/>
                </a:solidFill>
                <a:latin typeface="Arial"/>
                <a:ea typeface="Arial"/>
                <a:cs typeface="Arial"/>
                <a:sym typeface="Arial"/>
              </a:endParaRPr>
            </a:p>
          </p:txBody>
        </p:sp>
        <p:sp>
          <p:nvSpPr>
            <p:cNvPr id="221" name="Google Shape;221;p3"/>
            <p:cNvSpPr/>
            <p:nvPr/>
          </p:nvSpPr>
          <p:spPr>
            <a:xfrm>
              <a:off x="0" y="2395870"/>
              <a:ext cx="6763021" cy="956551"/>
            </a:xfrm>
            <a:prstGeom prst="rect">
              <a:avLst/>
            </a:prstGeom>
            <a:gradFill>
              <a:gsLst>
                <a:gs pos="0">
                  <a:srgbClr val="3F3F3F"/>
                </a:gs>
                <a:gs pos="15929">
                  <a:srgbClr val="262626"/>
                </a:gs>
                <a:gs pos="97000">
                  <a:srgbClr val="262626"/>
                </a:gs>
                <a:gs pos="100000">
                  <a:srgbClr val="11859C"/>
                </a:gs>
              </a:gsLst>
              <a:lin ang="108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289356" y="2611094"/>
              <a:ext cx="526103" cy="526103"/>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1104817" y="2395870"/>
              <a:ext cx="5658203" cy="95655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txBox="1"/>
            <p:nvPr/>
          </p:nvSpPr>
          <p:spPr>
            <a:xfrm>
              <a:off x="1104817" y="2395870"/>
              <a:ext cx="5658203" cy="956551"/>
            </a:xfrm>
            <a:prstGeom prst="rect">
              <a:avLst/>
            </a:prstGeom>
            <a:noFill/>
            <a:ln>
              <a:noFill/>
            </a:ln>
          </p:spPr>
          <p:txBody>
            <a:bodyPr anchorCtr="0" anchor="ctr" bIns="101225" lIns="101225" spcFirstLastPara="1" rIns="101225" wrap="square" tIns="101225">
              <a:noAutofit/>
            </a:bodyPr>
            <a:lstStyle/>
            <a:p>
              <a:pPr indent="0" lvl="0" marL="0" marR="0" rtl="0" algn="l">
                <a:lnSpc>
                  <a:spcPct val="90000"/>
                </a:lnSpc>
                <a:spcBef>
                  <a:spcPts val="0"/>
                </a:spcBef>
                <a:spcAft>
                  <a:spcPts val="0"/>
                </a:spcAft>
                <a:buNone/>
              </a:pPr>
              <a:r>
                <a:rPr b="1" lang="en-US" sz="1900">
                  <a:solidFill>
                    <a:schemeClr val="lt1"/>
                  </a:solidFill>
                  <a:latin typeface="Arial"/>
                  <a:ea typeface="Arial"/>
                  <a:cs typeface="Arial"/>
                  <a:sym typeface="Arial"/>
                </a:rPr>
                <a:t>NETWORK TOPOLOGIES</a:t>
              </a:r>
              <a:endParaRPr b="1" sz="1900">
                <a:solidFill>
                  <a:schemeClr val="lt1"/>
                </a:solidFill>
                <a:latin typeface="Arial"/>
                <a:ea typeface="Arial"/>
                <a:cs typeface="Arial"/>
                <a:sym typeface="Arial"/>
              </a:endParaRPr>
            </a:p>
          </p:txBody>
        </p:sp>
        <p:sp>
          <p:nvSpPr>
            <p:cNvPr id="225" name="Google Shape;225;p3"/>
            <p:cNvSpPr/>
            <p:nvPr/>
          </p:nvSpPr>
          <p:spPr>
            <a:xfrm>
              <a:off x="0" y="3591559"/>
              <a:ext cx="6763021" cy="956551"/>
            </a:xfrm>
            <a:prstGeom prst="rect">
              <a:avLst/>
            </a:prstGeom>
            <a:gradFill>
              <a:gsLst>
                <a:gs pos="0">
                  <a:srgbClr val="3F3F3F"/>
                </a:gs>
                <a:gs pos="15929">
                  <a:srgbClr val="262626"/>
                </a:gs>
                <a:gs pos="97000">
                  <a:srgbClr val="262626"/>
                </a:gs>
                <a:gs pos="100000">
                  <a:srgbClr val="11859C"/>
                </a:gs>
              </a:gsLst>
              <a:lin ang="108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289356" y="3806783"/>
              <a:ext cx="526103" cy="526103"/>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1104817" y="3591559"/>
              <a:ext cx="5658203" cy="95655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txBox="1"/>
            <p:nvPr/>
          </p:nvSpPr>
          <p:spPr>
            <a:xfrm>
              <a:off x="1104817" y="3591559"/>
              <a:ext cx="5658203" cy="956551"/>
            </a:xfrm>
            <a:prstGeom prst="rect">
              <a:avLst/>
            </a:prstGeom>
            <a:noFill/>
            <a:ln>
              <a:noFill/>
            </a:ln>
          </p:spPr>
          <p:txBody>
            <a:bodyPr anchorCtr="0" anchor="ctr" bIns="101225" lIns="101225" spcFirstLastPara="1" rIns="101225" wrap="square" tIns="101225">
              <a:noAutofit/>
            </a:bodyPr>
            <a:lstStyle/>
            <a:p>
              <a:pPr indent="0" lvl="0" marL="0" marR="0" rtl="0" algn="l">
                <a:lnSpc>
                  <a:spcPct val="90000"/>
                </a:lnSpc>
                <a:spcBef>
                  <a:spcPts val="0"/>
                </a:spcBef>
                <a:spcAft>
                  <a:spcPts val="0"/>
                </a:spcAft>
                <a:buNone/>
              </a:pPr>
              <a:r>
                <a:rPr b="1" lang="en-US" sz="1900">
                  <a:solidFill>
                    <a:schemeClr val="lt1"/>
                  </a:solidFill>
                  <a:latin typeface="Arial"/>
                  <a:ea typeface="Arial"/>
                  <a:cs typeface="Arial"/>
                  <a:sym typeface="Arial"/>
                </a:rPr>
                <a:t>NETWORK DEVICES</a:t>
              </a:r>
              <a:endParaRPr b="1" sz="1900">
                <a:solidFill>
                  <a:schemeClr val="lt1"/>
                </a:solidFill>
                <a:latin typeface="Arial"/>
                <a:ea typeface="Arial"/>
                <a:cs typeface="Arial"/>
                <a:sym typeface="Arial"/>
              </a:endParaRPr>
            </a:p>
          </p:txBody>
        </p:sp>
        <p:sp>
          <p:nvSpPr>
            <p:cNvPr id="229" name="Google Shape;229;p3"/>
            <p:cNvSpPr/>
            <p:nvPr/>
          </p:nvSpPr>
          <p:spPr>
            <a:xfrm>
              <a:off x="0" y="4787249"/>
              <a:ext cx="6763021" cy="956551"/>
            </a:xfrm>
            <a:prstGeom prst="rect">
              <a:avLst/>
            </a:prstGeom>
            <a:gradFill>
              <a:gsLst>
                <a:gs pos="0">
                  <a:srgbClr val="3F3F3F"/>
                </a:gs>
                <a:gs pos="15929">
                  <a:srgbClr val="262626"/>
                </a:gs>
                <a:gs pos="97000">
                  <a:srgbClr val="262626"/>
                </a:gs>
                <a:gs pos="100000">
                  <a:srgbClr val="11859C"/>
                </a:gs>
              </a:gsLst>
              <a:lin ang="108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289356" y="5002473"/>
              <a:ext cx="526103" cy="526103"/>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1104817" y="4787249"/>
              <a:ext cx="5658203" cy="95655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txBox="1"/>
            <p:nvPr/>
          </p:nvSpPr>
          <p:spPr>
            <a:xfrm>
              <a:off x="1104817" y="4787249"/>
              <a:ext cx="5658203" cy="956551"/>
            </a:xfrm>
            <a:prstGeom prst="rect">
              <a:avLst/>
            </a:prstGeom>
            <a:noFill/>
            <a:ln>
              <a:noFill/>
            </a:ln>
          </p:spPr>
          <p:txBody>
            <a:bodyPr anchorCtr="0" anchor="ctr" bIns="101225" lIns="101225" spcFirstLastPara="1" rIns="101225" wrap="square" tIns="101225">
              <a:noAutofit/>
            </a:bodyPr>
            <a:lstStyle/>
            <a:p>
              <a:pPr indent="0" lvl="0" marL="0" marR="0" rtl="0" algn="l">
                <a:lnSpc>
                  <a:spcPct val="90000"/>
                </a:lnSpc>
                <a:spcBef>
                  <a:spcPts val="0"/>
                </a:spcBef>
                <a:spcAft>
                  <a:spcPts val="0"/>
                </a:spcAft>
                <a:buNone/>
              </a:pPr>
              <a:r>
                <a:rPr b="1" lang="en-US" sz="1900">
                  <a:solidFill>
                    <a:schemeClr val="lt1"/>
                  </a:solidFill>
                  <a:latin typeface="Arial"/>
                  <a:ea typeface="Arial"/>
                  <a:cs typeface="Arial"/>
                  <a:sym typeface="Arial"/>
                </a:rPr>
                <a:t>NETWORK PROTOCOLS</a:t>
              </a:r>
              <a:endParaRPr b="1" sz="1900">
                <a:solidFill>
                  <a:schemeClr val="lt1"/>
                </a:solidFill>
                <a:latin typeface="Arial"/>
                <a:ea typeface="Arial"/>
                <a:cs typeface="Arial"/>
                <a:sym typeface="Arial"/>
              </a:endParaRPr>
            </a:p>
          </p:txBody>
        </p:sp>
      </p:grpSp>
      <p:sp>
        <p:nvSpPr>
          <p:cNvPr id="233" name="Google Shape;233;p3"/>
          <p:cNvSpPr txBox="1"/>
          <p:nvPr>
            <p:ph type="title"/>
          </p:nvPr>
        </p:nvSpPr>
        <p:spPr>
          <a:xfrm>
            <a:off x="0" y="1"/>
            <a:ext cx="4295274" cy="6113417"/>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r">
              <a:lnSpc>
                <a:spcPct val="70000"/>
              </a:lnSpc>
              <a:spcBef>
                <a:spcPts val="0"/>
              </a:spcBef>
              <a:spcAft>
                <a:spcPts val="0"/>
              </a:spcAft>
              <a:buClr>
                <a:schemeClr val="lt1"/>
              </a:buClr>
              <a:buSzPts val="5200"/>
              <a:buFont typeface="Arial"/>
              <a:buNone/>
            </a:pPr>
            <a:r>
              <a:rPr lang="en-US">
                <a:solidFill>
                  <a:schemeClr val="lt1"/>
                </a:solidFill>
                <a:latin typeface="Arial"/>
                <a:ea typeface="Arial"/>
                <a:cs typeface="Arial"/>
                <a:sym typeface="Arial"/>
              </a:rPr>
              <a:t>COURSE OUTLINE</a:t>
            </a:r>
            <a:endParaRPr>
              <a:solidFill>
                <a:schemeClr val="lt1"/>
              </a:solidFill>
              <a:latin typeface="Arial"/>
              <a:ea typeface="Arial"/>
              <a:cs typeface="Arial"/>
              <a:sym typeface="Arial"/>
            </a:endParaRPr>
          </a:p>
        </p:txBody>
      </p:sp>
      <p:sp>
        <p:nvSpPr>
          <p:cNvPr id="234" name="Google Shape;234;p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0"/>
          <p:cNvSpPr txBox="1"/>
          <p:nvPr>
            <p:ph type="title"/>
          </p:nvPr>
        </p:nvSpPr>
        <p:spPr>
          <a:xfrm>
            <a:off x="0" y="0"/>
            <a:ext cx="12192000" cy="1512710"/>
          </a:xfrm>
          <a:prstGeom prst="rect">
            <a:avLst/>
          </a:prstGeom>
          <a:gradFill>
            <a:gsLst>
              <a:gs pos="0">
                <a:srgbClr val="3F3F3F"/>
              </a:gs>
              <a:gs pos="1000">
                <a:srgbClr val="3F3F3F"/>
              </a:gs>
              <a:gs pos="100000">
                <a:srgbClr val="422C15"/>
              </a:gs>
            </a:gsLst>
            <a:lin ang="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STANDARDS CONT...</a:t>
            </a:r>
            <a:endParaRPr b="1" sz="4800">
              <a:solidFill>
                <a:schemeClr val="lt1"/>
              </a:solidFill>
              <a:latin typeface="Arial"/>
              <a:ea typeface="Arial"/>
              <a:cs typeface="Arial"/>
              <a:sym typeface="Arial"/>
            </a:endParaRPr>
          </a:p>
        </p:txBody>
      </p:sp>
      <p:sp>
        <p:nvSpPr>
          <p:cNvPr id="454" name="Google Shape;454;p3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Gears icon" id="455" name="Google Shape;455;p30"/>
          <p:cNvPicPr preferRelativeResize="0"/>
          <p:nvPr/>
        </p:nvPicPr>
        <p:blipFill rotWithShape="1">
          <a:blip r:embed="rId3">
            <a:alphaModFix/>
          </a:blip>
          <a:srcRect b="0" l="0" r="0" t="0"/>
          <a:stretch/>
        </p:blipFill>
        <p:spPr>
          <a:xfrm>
            <a:off x="10679291" y="0"/>
            <a:ext cx="1512710" cy="1512710"/>
          </a:xfrm>
          <a:prstGeom prst="rect">
            <a:avLst/>
          </a:prstGeom>
          <a:noFill/>
          <a:ln>
            <a:noFill/>
          </a:ln>
        </p:spPr>
      </p:pic>
      <p:sp>
        <p:nvSpPr>
          <p:cNvPr id="456" name="Google Shape;456;p30"/>
          <p:cNvSpPr/>
          <p:nvPr/>
        </p:nvSpPr>
        <p:spPr>
          <a:xfrm>
            <a:off x="0" y="1919111"/>
            <a:ext cx="12192000"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000000"/>
                </a:solidFill>
                <a:latin typeface="Arial"/>
                <a:ea typeface="Arial"/>
                <a:cs typeface="Arial"/>
                <a:sym typeface="Arial"/>
              </a:rPr>
              <a:t>THE </a:t>
            </a:r>
            <a:r>
              <a:rPr b="1" lang="en-US" sz="2000">
                <a:solidFill>
                  <a:srgbClr val="000000"/>
                </a:solidFill>
                <a:latin typeface="Times New Roman"/>
                <a:ea typeface="Times New Roman"/>
                <a:cs typeface="Times New Roman"/>
                <a:sym typeface="Times New Roman"/>
              </a:rPr>
              <a:t>802</a:t>
            </a:r>
            <a:r>
              <a:rPr b="1" lang="en-US" sz="2000">
                <a:solidFill>
                  <a:srgbClr val="000000"/>
                </a:solidFill>
                <a:latin typeface="Arial"/>
                <a:ea typeface="Arial"/>
                <a:cs typeface="Arial"/>
                <a:sym typeface="Arial"/>
              </a:rPr>
              <a:t> FAMILY OF STANDARDS</a:t>
            </a:r>
            <a:endParaRPr/>
          </a:p>
          <a:p>
            <a:pPr indent="0" lvl="0" marL="0" marR="0" rtl="0" algn="l">
              <a:spcBef>
                <a:spcPts val="0"/>
              </a:spcBef>
              <a:spcAft>
                <a:spcPts val="0"/>
              </a:spcAft>
              <a:buNone/>
            </a:pPr>
            <a:r>
              <a:t/>
            </a:r>
            <a:endParaRPr sz="2000">
              <a:solidFill>
                <a:srgbClr val="000000"/>
              </a:solidFill>
              <a:latin typeface="Arial"/>
              <a:ea typeface="Arial"/>
              <a:cs typeface="Arial"/>
              <a:sym typeface="Arial"/>
            </a:endParaRPr>
          </a:p>
          <a:p>
            <a:pPr indent="-342900" lvl="0" marL="342900" marR="0" rtl="0" algn="l">
              <a:spcBef>
                <a:spcPts val="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The 802 specification covers all the physical networking standards for both Ethernet and wireless.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1"/>
          <p:cNvSpPr txBox="1"/>
          <p:nvPr>
            <p:ph type="title"/>
          </p:nvPr>
        </p:nvSpPr>
        <p:spPr>
          <a:xfrm>
            <a:off x="0" y="0"/>
            <a:ext cx="12180712" cy="1298224"/>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STANDARDS CONT...</a:t>
            </a:r>
            <a:endParaRPr/>
          </a:p>
        </p:txBody>
      </p:sp>
      <p:sp>
        <p:nvSpPr>
          <p:cNvPr id="462" name="Google Shape;462;p31"/>
          <p:cNvSpPr txBox="1"/>
          <p:nvPr>
            <p:ph idx="1" type="body"/>
          </p:nvPr>
        </p:nvSpPr>
        <p:spPr>
          <a:xfrm>
            <a:off x="0" y="1298224"/>
            <a:ext cx="12180712" cy="1411117"/>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Clr>
                <a:srgbClr val="B71E42"/>
              </a:buClr>
              <a:buSzPts val="2000"/>
              <a:buNone/>
            </a:pPr>
            <a:r>
              <a:rPr b="1" lang="en-US">
                <a:solidFill>
                  <a:srgbClr val="000000"/>
                </a:solidFill>
                <a:latin typeface="Times New Roman"/>
                <a:ea typeface="Times New Roman"/>
                <a:cs typeface="Times New Roman"/>
                <a:sym typeface="Times New Roman"/>
              </a:rPr>
              <a:t>THE 802 FAMILY OF STANDARDS.</a:t>
            </a:r>
            <a:endParaRPr>
              <a:solidFill>
                <a:srgbClr val="000000"/>
              </a:solidFill>
              <a:latin typeface="Times New Roman"/>
              <a:ea typeface="Times New Roman"/>
              <a:cs typeface="Times New Roman"/>
              <a:sym typeface="Times New Roman"/>
            </a:endParaRPr>
          </a:p>
          <a:p>
            <a:pPr indent="-342900" lvl="0" marL="342900" rtl="0" algn="just">
              <a:lnSpc>
                <a:spcPct val="120000"/>
              </a:lnSpc>
              <a:spcBef>
                <a:spcPts val="1000"/>
              </a:spcBef>
              <a:spcAft>
                <a:spcPts val="0"/>
              </a:spcAft>
              <a:buClr>
                <a:srgbClr val="B71E42"/>
              </a:buClr>
              <a:buSzPts val="2000"/>
              <a:buFont typeface="Noto Sans Symbols"/>
              <a:buChar char="✔"/>
            </a:pPr>
            <a:r>
              <a:rPr lang="en-US">
                <a:solidFill>
                  <a:srgbClr val="000000"/>
                </a:solidFill>
                <a:latin typeface="Arial"/>
                <a:ea typeface="Arial"/>
                <a:cs typeface="Arial"/>
                <a:sym typeface="Arial"/>
              </a:rPr>
              <a:t>The following table shows some of the more widely used standards.</a:t>
            </a:r>
            <a:endParaRPr/>
          </a:p>
          <a:p>
            <a:pPr indent="0" lvl="0" marL="0" rtl="0" algn="just">
              <a:lnSpc>
                <a:spcPct val="120000"/>
              </a:lnSpc>
              <a:spcBef>
                <a:spcPts val="1000"/>
              </a:spcBef>
              <a:spcAft>
                <a:spcPts val="0"/>
              </a:spcAft>
              <a:buClr>
                <a:srgbClr val="B71E42"/>
              </a:buClr>
              <a:buSzPts val="2000"/>
              <a:buNone/>
            </a:pPr>
            <a:r>
              <a:t/>
            </a:r>
            <a:endParaRPr>
              <a:solidFill>
                <a:srgbClr val="000000"/>
              </a:solidFill>
              <a:latin typeface="Arial"/>
              <a:ea typeface="Arial"/>
              <a:cs typeface="Arial"/>
              <a:sym typeface="Arial"/>
            </a:endParaRPr>
          </a:p>
        </p:txBody>
      </p:sp>
      <p:sp>
        <p:nvSpPr>
          <p:cNvPr id="463" name="Google Shape;463;p3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Gears icon" id="464" name="Google Shape;464;p31"/>
          <p:cNvPicPr preferRelativeResize="0"/>
          <p:nvPr/>
        </p:nvPicPr>
        <p:blipFill rotWithShape="1">
          <a:blip r:embed="rId3">
            <a:alphaModFix/>
          </a:blip>
          <a:srcRect b="0" l="0" r="0" t="0"/>
          <a:stretch/>
        </p:blipFill>
        <p:spPr>
          <a:xfrm>
            <a:off x="10868524" y="0"/>
            <a:ext cx="1298224" cy="1298224"/>
          </a:xfrm>
          <a:prstGeom prst="rect">
            <a:avLst/>
          </a:prstGeom>
          <a:noFill/>
          <a:ln>
            <a:noFill/>
          </a:ln>
        </p:spPr>
      </p:pic>
      <p:graphicFrame>
        <p:nvGraphicFramePr>
          <p:cNvPr id="465" name="Google Shape;465;p31"/>
          <p:cNvGraphicFramePr/>
          <p:nvPr/>
        </p:nvGraphicFramePr>
        <p:xfrm>
          <a:off x="0" y="3002845"/>
          <a:ext cx="3000000" cy="3000000"/>
        </p:xfrm>
        <a:graphic>
          <a:graphicData uri="http://schemas.openxmlformats.org/drawingml/2006/table">
            <a:tbl>
              <a:tblPr bandRow="1" firstRow="1">
                <a:noFill/>
                <a:tableStyleId>{5F139CE9-D53C-4C17-A61A-42480BDF0910}</a:tableStyleId>
              </a:tblPr>
              <a:tblGrid>
                <a:gridCol w="956225"/>
                <a:gridCol w="1570950"/>
                <a:gridCol w="9653550"/>
              </a:tblGrid>
              <a:tr h="561800">
                <a:tc>
                  <a:txBody>
                    <a:bodyPr/>
                    <a:lstStyle/>
                    <a:p>
                      <a:pPr indent="0" lvl="0" marL="0" marR="0" rtl="0" algn="l">
                        <a:spcBef>
                          <a:spcPts val="0"/>
                        </a:spcBef>
                        <a:spcAft>
                          <a:spcPts val="0"/>
                        </a:spcAft>
                        <a:buNone/>
                      </a:pPr>
                      <a:r>
                        <a:rPr b="1" lang="en-US" sz="1800" u="none" cap="none" strike="noStrike"/>
                        <a:t>802</a:t>
                      </a:r>
                      <a:endParaRPr sz="1800" u="none" cap="none" strike="noStrike"/>
                    </a:p>
                  </a:txBody>
                  <a:tcPr marT="45725" marB="45725" marR="91450" marL="91450"/>
                </a:tc>
                <a:tc>
                  <a:txBody>
                    <a:bodyPr/>
                    <a:lstStyle/>
                    <a:p>
                      <a:pPr indent="0" lvl="0" marL="0" marR="0" rtl="0" algn="l">
                        <a:spcBef>
                          <a:spcPts val="0"/>
                        </a:spcBef>
                        <a:spcAft>
                          <a:spcPts val="0"/>
                        </a:spcAft>
                        <a:buNone/>
                      </a:pPr>
                      <a:r>
                        <a:rPr b="1" lang="en-US" sz="1800" u="none" cap="none" strike="noStrike"/>
                        <a:t>Overview</a:t>
                      </a:r>
                      <a:endParaRPr sz="1800" u="none" cap="none" strike="noStrike"/>
                    </a:p>
                  </a:txBody>
                  <a:tcPr marT="45725" marB="45725" marR="91450" marL="91450"/>
                </a:tc>
                <a:tc>
                  <a:txBody>
                    <a:bodyPr/>
                    <a:lstStyle/>
                    <a:p>
                      <a:pPr indent="0" lvl="0" marL="0" marR="0" rtl="0" algn="l">
                        <a:spcBef>
                          <a:spcPts val="0"/>
                        </a:spcBef>
                        <a:spcAft>
                          <a:spcPts val="0"/>
                        </a:spcAft>
                        <a:buNone/>
                      </a:pPr>
                      <a:r>
                        <a:rPr b="1" lang="en-US" sz="1800" u="none" cap="none" strike="noStrike"/>
                        <a:t>Basics of physical and logical networking concepts</a:t>
                      </a:r>
                      <a:endParaRPr sz="1800" u="none" cap="none" strike="noStrike"/>
                    </a:p>
                  </a:txBody>
                  <a:tcPr marT="45725" marB="45725" marR="91450" marL="91450"/>
                </a:tc>
              </a:tr>
              <a:tr h="555800">
                <a:tc>
                  <a:txBody>
                    <a:bodyPr/>
                    <a:lstStyle/>
                    <a:p>
                      <a:pPr indent="0" lvl="0" marL="0" marR="0" rtl="0" algn="l">
                        <a:spcBef>
                          <a:spcPts val="0"/>
                        </a:spcBef>
                        <a:spcAft>
                          <a:spcPts val="0"/>
                        </a:spcAft>
                        <a:buNone/>
                      </a:pPr>
                      <a:r>
                        <a:rPr lang="en-US" sz="1800" u="none" cap="none" strike="noStrike"/>
                        <a:t>802.1</a:t>
                      </a:r>
                      <a:endParaRPr/>
                    </a:p>
                  </a:txBody>
                  <a:tcPr marT="45725" marB="45725" marR="91450" marL="91450"/>
                </a:tc>
                <a:tc>
                  <a:txBody>
                    <a:bodyPr/>
                    <a:lstStyle/>
                    <a:p>
                      <a:pPr indent="0" lvl="0" marL="0" marR="0" rtl="0" algn="l">
                        <a:spcBef>
                          <a:spcPts val="0"/>
                        </a:spcBef>
                        <a:spcAft>
                          <a:spcPts val="0"/>
                        </a:spcAft>
                        <a:buNone/>
                      </a:pPr>
                      <a:r>
                        <a:rPr lang="en-US" sz="1800" u="none" cap="none" strike="noStrike"/>
                        <a:t>Bridging</a:t>
                      </a:r>
                      <a:endParaRPr/>
                    </a:p>
                  </a:txBody>
                  <a:tcPr marT="45725" marB="45725" marR="91450" marL="91450"/>
                </a:tc>
                <a:tc>
                  <a:txBody>
                    <a:bodyPr/>
                    <a:lstStyle/>
                    <a:p>
                      <a:pPr indent="0" lvl="0" marL="0" marR="0" rtl="0" algn="l">
                        <a:spcBef>
                          <a:spcPts val="0"/>
                        </a:spcBef>
                        <a:spcAft>
                          <a:spcPts val="0"/>
                        </a:spcAft>
                        <a:buNone/>
                      </a:pPr>
                      <a:r>
                        <a:rPr lang="en-US" sz="1800" u="none" cap="none" strike="noStrike"/>
                        <a:t>LAN/MAN bridging and management of the lower sublayers of OSI Layer 2</a:t>
                      </a:r>
                      <a:endParaRPr/>
                    </a:p>
                  </a:txBody>
                  <a:tcPr marT="45725" marB="45725" marR="91450" marL="91450"/>
                </a:tc>
              </a:tr>
              <a:tr h="553150">
                <a:tc>
                  <a:txBody>
                    <a:bodyPr/>
                    <a:lstStyle/>
                    <a:p>
                      <a:pPr indent="0" lvl="0" marL="0" marR="0" rtl="0" algn="l">
                        <a:spcBef>
                          <a:spcPts val="0"/>
                        </a:spcBef>
                        <a:spcAft>
                          <a:spcPts val="0"/>
                        </a:spcAft>
                        <a:buNone/>
                      </a:pPr>
                      <a:r>
                        <a:rPr lang="en-US" sz="1800" u="none" cap="none" strike="noStrike"/>
                        <a:t>802.2</a:t>
                      </a:r>
                      <a:endParaRPr/>
                    </a:p>
                  </a:txBody>
                  <a:tcPr marT="45725" marB="45725" marR="91450" marL="91450"/>
                </a:tc>
                <a:tc>
                  <a:txBody>
                    <a:bodyPr/>
                    <a:lstStyle/>
                    <a:p>
                      <a:pPr indent="0" lvl="0" marL="0" marR="0" rtl="0" algn="l">
                        <a:spcBef>
                          <a:spcPts val="0"/>
                        </a:spcBef>
                        <a:spcAft>
                          <a:spcPts val="0"/>
                        </a:spcAft>
                        <a:buNone/>
                      </a:pPr>
                      <a:r>
                        <a:rPr lang="en-US" sz="1800" u="none" cap="none" strike="noStrike"/>
                        <a:t>Logical Link</a:t>
                      </a:r>
                      <a:endParaRPr/>
                    </a:p>
                  </a:txBody>
                  <a:tcPr marT="45725" marB="45725" marR="91450" marL="91450"/>
                </a:tc>
                <a:tc>
                  <a:txBody>
                    <a:bodyPr/>
                    <a:lstStyle/>
                    <a:p>
                      <a:pPr indent="0" lvl="0" marL="0" marR="0" rtl="0" algn="l">
                        <a:spcBef>
                          <a:spcPts val="0"/>
                        </a:spcBef>
                        <a:spcAft>
                          <a:spcPts val="0"/>
                        </a:spcAft>
                        <a:buNone/>
                      </a:pPr>
                      <a:r>
                        <a:rPr lang="en-US" sz="1800" u="none" cap="none" strike="noStrike"/>
                        <a:t>Commonly referred to as the logical link control (LLC) specification</a:t>
                      </a:r>
                      <a:endParaRPr/>
                    </a:p>
                  </a:txBody>
                  <a:tcPr marT="45725" marB="45725" marR="91450" marL="91450"/>
                </a:tc>
              </a:tr>
              <a:tr h="756350">
                <a:tc>
                  <a:txBody>
                    <a:bodyPr/>
                    <a:lstStyle/>
                    <a:p>
                      <a:pPr indent="0" lvl="0" marL="0" marR="0" rtl="0" algn="l">
                        <a:spcBef>
                          <a:spcPts val="0"/>
                        </a:spcBef>
                        <a:spcAft>
                          <a:spcPts val="0"/>
                        </a:spcAft>
                        <a:buNone/>
                      </a:pPr>
                      <a:r>
                        <a:rPr b="1" lang="en-US" sz="1800" u="none" cap="none" strike="noStrike"/>
                        <a:t>802.3</a:t>
                      </a:r>
                      <a:endParaRPr sz="1800" u="none" cap="none" strike="noStrike"/>
                    </a:p>
                  </a:txBody>
                  <a:tcPr marT="45725" marB="45725" marR="91450" marL="91450"/>
                </a:tc>
                <a:tc>
                  <a:txBody>
                    <a:bodyPr/>
                    <a:lstStyle/>
                    <a:p>
                      <a:pPr indent="0" lvl="0" marL="0" marR="0" rtl="0" algn="l">
                        <a:spcBef>
                          <a:spcPts val="0"/>
                        </a:spcBef>
                        <a:spcAft>
                          <a:spcPts val="0"/>
                        </a:spcAft>
                        <a:buNone/>
                      </a:pPr>
                      <a:r>
                        <a:rPr b="1" lang="en-US" sz="1800" u="none" cap="none" strike="noStrike"/>
                        <a:t>Ethernet</a:t>
                      </a:r>
                      <a:endParaRPr sz="1800" u="none" cap="none" strike="noStrike"/>
                    </a:p>
                  </a:txBody>
                  <a:tcPr marT="45725" marB="45725" marR="91450" marL="91450"/>
                </a:tc>
                <a:tc>
                  <a:txBody>
                    <a:bodyPr/>
                    <a:lstStyle/>
                    <a:p>
                      <a:pPr indent="0" lvl="0" marL="0" marR="0" rtl="0" algn="l">
                        <a:spcBef>
                          <a:spcPts val="0"/>
                        </a:spcBef>
                        <a:spcAft>
                          <a:spcPts val="0"/>
                        </a:spcAft>
                        <a:buNone/>
                      </a:pPr>
                      <a:r>
                        <a:rPr lang="en-US" sz="1800" u="none" cap="none" strike="noStrike"/>
                        <a:t>Provides asynchronous networking by using carrier sense, multiple accesses with collision detect (CSMA/CD) over coaxial cable, twisted-pair copper cable, and fiber media</a:t>
                      </a:r>
                      <a:endParaRPr/>
                    </a:p>
                  </a:txBody>
                  <a:tcPr marT="45725" marB="45725" marR="91450" marL="91450"/>
                </a:tc>
              </a:tr>
              <a:tr h="654850">
                <a:tc>
                  <a:txBody>
                    <a:bodyPr/>
                    <a:lstStyle/>
                    <a:p>
                      <a:pPr indent="0" lvl="0" marL="0" marR="0" rtl="0" algn="l">
                        <a:spcBef>
                          <a:spcPts val="0"/>
                        </a:spcBef>
                        <a:spcAft>
                          <a:spcPts val="0"/>
                        </a:spcAft>
                        <a:buNone/>
                      </a:pPr>
                      <a:r>
                        <a:rPr lang="en-US" sz="1800" u="none" cap="none" strike="noStrike"/>
                        <a:t>802.5</a:t>
                      </a:r>
                      <a:endParaRPr/>
                    </a:p>
                  </a:txBody>
                  <a:tcPr marT="45725" marB="45725" marR="91450" marL="91450"/>
                </a:tc>
                <a:tc>
                  <a:txBody>
                    <a:bodyPr/>
                    <a:lstStyle/>
                    <a:p>
                      <a:pPr indent="0" lvl="0" marL="0" marR="0" rtl="0" algn="l">
                        <a:spcBef>
                          <a:spcPts val="0"/>
                        </a:spcBef>
                        <a:spcAft>
                          <a:spcPts val="0"/>
                        </a:spcAft>
                        <a:buNone/>
                      </a:pPr>
                      <a:r>
                        <a:rPr lang="en-US" sz="1800" u="none" cap="none" strike="noStrike"/>
                        <a:t>Token ring</a:t>
                      </a:r>
                      <a:endParaRPr/>
                    </a:p>
                  </a:txBody>
                  <a:tcPr marT="45725" marB="45725" marR="91450" marL="91450"/>
                </a:tc>
                <a:tc>
                  <a:txBody>
                    <a:bodyPr/>
                    <a:lstStyle/>
                    <a:p>
                      <a:pPr indent="0" lvl="0" marL="0" marR="0" rtl="0" algn="l">
                        <a:spcBef>
                          <a:spcPts val="0"/>
                        </a:spcBef>
                        <a:spcAft>
                          <a:spcPts val="0"/>
                        </a:spcAft>
                        <a:buNone/>
                      </a:pPr>
                      <a:r>
                        <a:rPr lang="en-US" sz="1800" u="none" cap="none" strike="noStrike"/>
                        <a:t>The token-passing standard for shielded copper cables and twisted-pair cable</a:t>
                      </a:r>
                      <a:endParaRPr/>
                    </a:p>
                  </a:txBody>
                  <a:tcPr marT="45725" marB="45725" marR="91450" marL="91450"/>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2"/>
          <p:cNvSpPr txBox="1"/>
          <p:nvPr>
            <p:ph type="title"/>
          </p:nvPr>
        </p:nvSpPr>
        <p:spPr>
          <a:xfrm>
            <a:off x="0" y="0"/>
            <a:ext cx="12183929" cy="119531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STANDARDS CONT...</a:t>
            </a:r>
            <a:endParaRPr/>
          </a:p>
        </p:txBody>
      </p:sp>
      <p:sp>
        <p:nvSpPr>
          <p:cNvPr id="471" name="Google Shape;471;p32"/>
          <p:cNvSpPr txBox="1"/>
          <p:nvPr>
            <p:ph idx="1" type="body"/>
          </p:nvPr>
        </p:nvSpPr>
        <p:spPr>
          <a:xfrm>
            <a:off x="1" y="1195318"/>
            <a:ext cx="12192000" cy="1112320"/>
          </a:xfrm>
          <a:prstGeom prst="rect">
            <a:avLst/>
          </a:prstGeom>
          <a:noFill/>
          <a:ln>
            <a:noFill/>
          </a:ln>
        </p:spPr>
        <p:txBody>
          <a:bodyPr anchorCtr="0" anchor="ctr" bIns="108000" lIns="108000" spcFirstLastPara="1" rIns="108000" wrap="square" tIns="108000">
            <a:noAutofit/>
          </a:bodyPr>
          <a:lstStyle/>
          <a:p>
            <a:pPr indent="0" lvl="0" marL="0" rtl="0" algn="l">
              <a:lnSpc>
                <a:spcPct val="120000"/>
              </a:lnSpc>
              <a:spcBef>
                <a:spcPts val="0"/>
              </a:spcBef>
              <a:spcAft>
                <a:spcPts val="0"/>
              </a:spcAft>
              <a:buClr>
                <a:srgbClr val="B71E42"/>
              </a:buClr>
              <a:buSzPts val="2000"/>
              <a:buNone/>
            </a:pPr>
            <a:r>
              <a:t/>
            </a:r>
            <a:endParaRPr b="1">
              <a:solidFill>
                <a:srgbClr val="000000"/>
              </a:solidFill>
              <a:latin typeface="Arial"/>
              <a:ea typeface="Arial"/>
              <a:cs typeface="Arial"/>
              <a:sym typeface="Arial"/>
            </a:endParaRPr>
          </a:p>
          <a:p>
            <a:pPr indent="0" lvl="0" marL="0" rtl="0" algn="l">
              <a:lnSpc>
                <a:spcPct val="120000"/>
              </a:lnSpc>
              <a:spcBef>
                <a:spcPts val="1000"/>
              </a:spcBef>
              <a:spcAft>
                <a:spcPts val="0"/>
              </a:spcAft>
              <a:buClr>
                <a:srgbClr val="B71E42"/>
              </a:buClr>
              <a:buSzPts val="2000"/>
              <a:buNone/>
            </a:pPr>
            <a:r>
              <a:rPr b="1" lang="en-US">
                <a:solidFill>
                  <a:srgbClr val="000000"/>
                </a:solidFill>
                <a:latin typeface="Arial"/>
                <a:ea typeface="Arial"/>
                <a:cs typeface="Arial"/>
                <a:sym typeface="Arial"/>
              </a:rPr>
              <a:t>THE 802 FAMILY OF STANDARDS</a:t>
            </a:r>
            <a:endParaRPr>
              <a:solidFill>
                <a:srgbClr val="000000"/>
              </a:solidFill>
              <a:latin typeface="Arial"/>
              <a:ea typeface="Arial"/>
              <a:cs typeface="Arial"/>
              <a:sym typeface="Arial"/>
            </a:endParaRPr>
          </a:p>
          <a:p>
            <a:pPr indent="-342900" lvl="0" marL="342900" rtl="0" algn="l">
              <a:lnSpc>
                <a:spcPct val="120000"/>
              </a:lnSpc>
              <a:spcBef>
                <a:spcPts val="1000"/>
              </a:spcBef>
              <a:spcAft>
                <a:spcPts val="0"/>
              </a:spcAft>
              <a:buClr>
                <a:srgbClr val="B71E42"/>
              </a:buClr>
              <a:buSzPts val="2000"/>
              <a:buFont typeface="Noto Sans Symbols"/>
              <a:buChar char="✔"/>
            </a:pPr>
            <a:r>
              <a:rPr lang="en-US">
                <a:solidFill>
                  <a:srgbClr val="000000"/>
                </a:solidFill>
                <a:latin typeface="Arial"/>
                <a:ea typeface="Arial"/>
                <a:cs typeface="Arial"/>
                <a:sym typeface="Arial"/>
              </a:rPr>
              <a:t>The following table shows some of the more widely used standards.</a:t>
            </a:r>
            <a:endParaRPr/>
          </a:p>
          <a:p>
            <a:pPr indent="0" lvl="0" marL="0" rtl="0" algn="l">
              <a:lnSpc>
                <a:spcPct val="120000"/>
              </a:lnSpc>
              <a:spcBef>
                <a:spcPts val="1000"/>
              </a:spcBef>
              <a:spcAft>
                <a:spcPts val="0"/>
              </a:spcAft>
              <a:buClr>
                <a:srgbClr val="B71E42"/>
              </a:buClr>
              <a:buSzPts val="2000"/>
              <a:buNone/>
            </a:pPr>
            <a:r>
              <a:t/>
            </a:r>
            <a:endParaRPr>
              <a:solidFill>
                <a:srgbClr val="000000"/>
              </a:solidFill>
              <a:latin typeface="Arial"/>
              <a:ea typeface="Arial"/>
              <a:cs typeface="Arial"/>
              <a:sym typeface="Arial"/>
            </a:endParaRPr>
          </a:p>
        </p:txBody>
      </p:sp>
      <p:sp>
        <p:nvSpPr>
          <p:cNvPr id="472" name="Google Shape;472;p3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Gears icon" id="473" name="Google Shape;473;p32"/>
          <p:cNvPicPr preferRelativeResize="0"/>
          <p:nvPr/>
        </p:nvPicPr>
        <p:blipFill rotWithShape="1">
          <a:blip r:embed="rId3">
            <a:alphaModFix/>
          </a:blip>
          <a:srcRect b="0" l="0" r="0" t="0"/>
          <a:stretch/>
        </p:blipFill>
        <p:spPr>
          <a:xfrm>
            <a:off x="10985392" y="-3220"/>
            <a:ext cx="1198538" cy="1198538"/>
          </a:xfrm>
          <a:prstGeom prst="rect">
            <a:avLst/>
          </a:prstGeom>
          <a:noFill/>
          <a:ln>
            <a:noFill/>
          </a:ln>
        </p:spPr>
      </p:pic>
      <p:graphicFrame>
        <p:nvGraphicFramePr>
          <p:cNvPr id="474" name="Google Shape;474;p32"/>
          <p:cNvGraphicFramePr/>
          <p:nvPr/>
        </p:nvGraphicFramePr>
        <p:xfrm>
          <a:off x="-1" y="2494846"/>
          <a:ext cx="3000000" cy="3000000"/>
        </p:xfrm>
        <a:graphic>
          <a:graphicData uri="http://schemas.openxmlformats.org/drawingml/2006/table">
            <a:tbl>
              <a:tblPr bandRow="1" firstRow="1">
                <a:noFill/>
                <a:tableStyleId>{5F139CE9-D53C-4C17-A61A-42480BDF0910}</a:tableStyleId>
              </a:tblPr>
              <a:tblGrid>
                <a:gridCol w="1108075"/>
                <a:gridCol w="1430100"/>
                <a:gridCol w="9653825"/>
              </a:tblGrid>
              <a:tr h="496700">
                <a:tc>
                  <a:txBody>
                    <a:bodyPr/>
                    <a:lstStyle/>
                    <a:p>
                      <a:pPr indent="0" lvl="0" marL="0" marR="0" rtl="0" algn="l">
                        <a:spcBef>
                          <a:spcPts val="0"/>
                        </a:spcBef>
                        <a:spcAft>
                          <a:spcPts val="0"/>
                        </a:spcAft>
                        <a:buNone/>
                      </a:pPr>
                      <a:r>
                        <a:rPr b="1" lang="en-US" sz="1800" u="none" cap="none" strike="noStrike"/>
                        <a:t>802</a:t>
                      </a:r>
                      <a:endParaRPr sz="1800" u="none" cap="none" strike="noStrike"/>
                    </a:p>
                  </a:txBody>
                  <a:tcPr marT="45725" marB="45725" marR="91450" marL="91450"/>
                </a:tc>
                <a:tc>
                  <a:txBody>
                    <a:bodyPr/>
                    <a:lstStyle/>
                    <a:p>
                      <a:pPr indent="0" lvl="0" marL="0" marR="0" rtl="0" algn="l">
                        <a:spcBef>
                          <a:spcPts val="0"/>
                        </a:spcBef>
                        <a:spcAft>
                          <a:spcPts val="0"/>
                        </a:spcAft>
                        <a:buNone/>
                      </a:pPr>
                      <a:r>
                        <a:rPr b="1" lang="en-US" sz="1800" u="none" cap="none" strike="noStrike"/>
                        <a:t>Overview</a:t>
                      </a:r>
                      <a:endParaRPr sz="1800" u="none" cap="none" strike="noStrike"/>
                    </a:p>
                  </a:txBody>
                  <a:tcPr marT="45725" marB="45725" marR="91450" marL="91450"/>
                </a:tc>
                <a:tc>
                  <a:txBody>
                    <a:bodyPr/>
                    <a:lstStyle/>
                    <a:p>
                      <a:pPr indent="0" lvl="0" marL="0" marR="0" rtl="0" algn="l">
                        <a:spcBef>
                          <a:spcPts val="0"/>
                        </a:spcBef>
                        <a:spcAft>
                          <a:spcPts val="0"/>
                        </a:spcAft>
                        <a:buNone/>
                      </a:pPr>
                      <a:r>
                        <a:rPr b="1" lang="en-US" sz="1800" u="none" cap="none" strike="noStrike"/>
                        <a:t>Basics of physical and logical networking concepts</a:t>
                      </a:r>
                      <a:endParaRPr sz="1800" u="none" cap="none" strike="noStrike"/>
                    </a:p>
                  </a:txBody>
                  <a:tcPr marT="45725" marB="45725" marR="91450" marL="91450"/>
                </a:tc>
              </a:tr>
              <a:tr h="758525">
                <a:tc>
                  <a:txBody>
                    <a:bodyPr/>
                    <a:lstStyle/>
                    <a:p>
                      <a:pPr indent="0" lvl="0" marL="0" marR="0" rtl="0" algn="l">
                        <a:spcBef>
                          <a:spcPts val="0"/>
                        </a:spcBef>
                        <a:spcAft>
                          <a:spcPts val="0"/>
                        </a:spcAft>
                        <a:buNone/>
                      </a:pPr>
                      <a:r>
                        <a:rPr lang="en-US" sz="1800" u="none" cap="none" strike="noStrike"/>
                        <a:t>802.11</a:t>
                      </a:r>
                      <a:endParaRPr sz="1800" u="none" cap="none" strike="noStrike"/>
                    </a:p>
                  </a:txBody>
                  <a:tcPr marT="45725" marB="45725" marR="91450" marL="91450"/>
                </a:tc>
                <a:tc>
                  <a:txBody>
                    <a:bodyPr/>
                    <a:lstStyle/>
                    <a:p>
                      <a:pPr indent="0" lvl="0" marL="0" marR="0" rtl="0" algn="l">
                        <a:spcBef>
                          <a:spcPts val="0"/>
                        </a:spcBef>
                        <a:spcAft>
                          <a:spcPts val="0"/>
                        </a:spcAft>
                        <a:buNone/>
                      </a:pPr>
                      <a:r>
                        <a:rPr lang="en-US" sz="1800" u="none" cap="none" strike="noStrike"/>
                        <a:t>Wi-Fi</a:t>
                      </a:r>
                      <a:endParaRPr/>
                    </a:p>
                  </a:txBody>
                  <a:tcPr marT="45725" marB="45725" marR="91450" marL="91450"/>
                </a:tc>
                <a:tc>
                  <a:txBody>
                    <a:bodyPr/>
                    <a:lstStyle/>
                    <a:p>
                      <a:pPr indent="0" lvl="0" marL="0" marR="0" rtl="0" algn="l">
                        <a:spcBef>
                          <a:spcPts val="0"/>
                        </a:spcBef>
                        <a:spcAft>
                          <a:spcPts val="0"/>
                        </a:spcAft>
                        <a:buNone/>
                      </a:pPr>
                      <a:r>
                        <a:rPr lang="en-US" sz="1800" u="none" cap="none" strike="noStrike"/>
                        <a:t>Wireless local area network (WLAN) media access control (MAC) and physical layer (PHY) specification</a:t>
                      </a:r>
                      <a:endParaRPr/>
                    </a:p>
                  </a:txBody>
                  <a:tcPr marT="45725" marB="45725" marR="91450" marL="91450"/>
                </a:tc>
              </a:tr>
              <a:tr h="453975">
                <a:tc>
                  <a:txBody>
                    <a:bodyPr/>
                    <a:lstStyle/>
                    <a:p>
                      <a:pPr indent="0" lvl="0" marL="0" marR="0" rtl="0" algn="l">
                        <a:spcBef>
                          <a:spcPts val="0"/>
                        </a:spcBef>
                        <a:spcAft>
                          <a:spcPts val="0"/>
                        </a:spcAft>
                        <a:buNone/>
                      </a:pPr>
                      <a:r>
                        <a:rPr lang="en-US" sz="1800" u="none" cap="none" strike="noStrike"/>
                        <a:t>802.11a</a:t>
                      </a:r>
                      <a:endParaRPr/>
                    </a:p>
                  </a:txBody>
                  <a:tcPr marT="45725" marB="45725" marR="91450" marL="91450"/>
                </a:tc>
                <a:tc>
                  <a:txBody>
                    <a:bodyPr/>
                    <a:lstStyle/>
                    <a:p>
                      <a:pPr indent="0" lvl="0" marL="0" marR="0" rtl="0" algn="l">
                        <a:spcBef>
                          <a:spcPts val="0"/>
                        </a:spcBef>
                        <a:spcAft>
                          <a:spcPts val="0"/>
                        </a:spcAft>
                        <a:buNone/>
                      </a:pPr>
                      <a:r>
                        <a:rPr lang="en-US" sz="1800" u="none" cap="none" strike="noStrike"/>
                        <a:t>Wi-Fi</a:t>
                      </a:r>
                      <a:endParaRPr/>
                    </a:p>
                  </a:txBody>
                  <a:tcPr marT="45725" marB="45725" marR="91450" marL="91450"/>
                </a:tc>
                <a:tc>
                  <a:txBody>
                    <a:bodyPr/>
                    <a:lstStyle/>
                    <a:p>
                      <a:pPr indent="0" lvl="0" marL="0" marR="0" rtl="0" algn="l">
                        <a:spcBef>
                          <a:spcPts val="0"/>
                        </a:spcBef>
                        <a:spcAft>
                          <a:spcPts val="0"/>
                        </a:spcAft>
                        <a:buNone/>
                      </a:pPr>
                      <a:r>
                        <a:rPr lang="en-US" sz="1800" u="none" cap="none" strike="noStrike"/>
                        <a:t>Specifies a PHY that operates in 5 GHz</a:t>
                      </a:r>
                      <a:endParaRPr/>
                    </a:p>
                  </a:txBody>
                  <a:tcPr marT="45725" marB="45725" marR="91450" marL="91450"/>
                </a:tc>
              </a:tr>
              <a:tr h="509125">
                <a:tc>
                  <a:txBody>
                    <a:bodyPr/>
                    <a:lstStyle/>
                    <a:p>
                      <a:pPr indent="0" lvl="0" marL="0" marR="0" rtl="0" algn="l">
                        <a:spcBef>
                          <a:spcPts val="0"/>
                        </a:spcBef>
                        <a:spcAft>
                          <a:spcPts val="0"/>
                        </a:spcAft>
                        <a:buNone/>
                      </a:pPr>
                      <a:r>
                        <a:rPr lang="en-US" sz="1800" u="none" cap="none" strike="noStrike"/>
                        <a:t>802.11b</a:t>
                      </a:r>
                      <a:endParaRPr/>
                    </a:p>
                  </a:txBody>
                  <a:tcPr marT="45725" marB="45725" marR="91450" marL="91450"/>
                </a:tc>
                <a:tc>
                  <a:txBody>
                    <a:bodyPr/>
                    <a:lstStyle/>
                    <a:p>
                      <a:pPr indent="0" lvl="0" marL="0" marR="0" rtl="0" algn="l">
                        <a:spcBef>
                          <a:spcPts val="0"/>
                        </a:spcBef>
                        <a:spcAft>
                          <a:spcPts val="0"/>
                        </a:spcAft>
                        <a:buNone/>
                      </a:pPr>
                      <a:r>
                        <a:rPr lang="en-US" sz="1800" u="none" cap="none" strike="noStrike"/>
                        <a:t>Wi-Fi</a:t>
                      </a:r>
                      <a:endParaRPr/>
                    </a:p>
                  </a:txBody>
                  <a:tcPr marT="45725" marB="45725" marR="91450" marL="91450"/>
                </a:tc>
                <a:tc>
                  <a:txBody>
                    <a:bodyPr/>
                    <a:lstStyle/>
                    <a:p>
                      <a:pPr indent="0" lvl="0" marL="0" marR="0" rtl="0" algn="l">
                        <a:spcBef>
                          <a:spcPts val="0"/>
                        </a:spcBef>
                        <a:spcAft>
                          <a:spcPts val="0"/>
                        </a:spcAft>
                        <a:buNone/>
                      </a:pPr>
                      <a:r>
                        <a:rPr lang="en-US" sz="1800" u="none" cap="none" strike="noStrike"/>
                        <a:t>Enhances 802.11, adds higher data rate modes</a:t>
                      </a:r>
                      <a:endParaRPr/>
                    </a:p>
                  </a:txBody>
                  <a:tcPr marT="45725" marB="45725" marR="91450" marL="91450"/>
                </a:tc>
              </a:tr>
              <a:tr h="556500">
                <a:tc>
                  <a:txBody>
                    <a:bodyPr/>
                    <a:lstStyle/>
                    <a:p>
                      <a:pPr indent="0" lvl="0" marL="0" marR="0" rtl="0" algn="l">
                        <a:spcBef>
                          <a:spcPts val="0"/>
                        </a:spcBef>
                        <a:spcAft>
                          <a:spcPts val="0"/>
                        </a:spcAft>
                        <a:buNone/>
                      </a:pPr>
                      <a:r>
                        <a:rPr lang="en-US" sz="1800" u="none" cap="none" strike="noStrike"/>
                        <a:t>802.11d</a:t>
                      </a:r>
                      <a:endParaRPr/>
                    </a:p>
                  </a:txBody>
                  <a:tcPr marT="45725" marB="45725" marR="91450" marL="91450"/>
                </a:tc>
                <a:tc>
                  <a:txBody>
                    <a:bodyPr/>
                    <a:lstStyle/>
                    <a:p>
                      <a:pPr indent="0" lvl="0" marL="0" marR="0" rtl="0" algn="l">
                        <a:spcBef>
                          <a:spcPts val="0"/>
                        </a:spcBef>
                        <a:spcAft>
                          <a:spcPts val="0"/>
                        </a:spcAft>
                        <a:buNone/>
                      </a:pPr>
                      <a:r>
                        <a:rPr lang="en-US" sz="1800" u="none" cap="none" strike="noStrike"/>
                        <a:t>Wi-Fi</a:t>
                      </a:r>
                      <a:endParaRPr/>
                    </a:p>
                  </a:txBody>
                  <a:tcPr marT="45725" marB="45725" marR="91450" marL="91450"/>
                </a:tc>
                <a:tc>
                  <a:txBody>
                    <a:bodyPr/>
                    <a:lstStyle/>
                    <a:p>
                      <a:pPr indent="0" lvl="0" marL="0" marR="0" rtl="0" algn="l">
                        <a:spcBef>
                          <a:spcPts val="0"/>
                        </a:spcBef>
                        <a:spcAft>
                          <a:spcPts val="0"/>
                        </a:spcAft>
                        <a:buNone/>
                      </a:pPr>
                      <a:r>
                        <a:rPr lang="en-US" sz="1800" u="none" cap="none" strike="noStrike"/>
                        <a:t>Enhances 802.11a/b, allows for global roaming</a:t>
                      </a:r>
                      <a:endParaRPr/>
                    </a:p>
                  </a:txBody>
                  <a:tcPr marT="45725" marB="45725" marR="91450" marL="91450"/>
                </a:tc>
              </a:tr>
              <a:tr h="485450">
                <a:tc>
                  <a:txBody>
                    <a:bodyPr/>
                    <a:lstStyle/>
                    <a:p>
                      <a:pPr indent="0" lvl="0" marL="0" marR="0" rtl="0" algn="l">
                        <a:spcBef>
                          <a:spcPts val="0"/>
                        </a:spcBef>
                        <a:spcAft>
                          <a:spcPts val="0"/>
                        </a:spcAft>
                        <a:buNone/>
                      </a:pPr>
                      <a:r>
                        <a:rPr lang="en-US" sz="1800" u="none" cap="none" strike="noStrike"/>
                        <a:t>802.11e</a:t>
                      </a:r>
                      <a:endParaRPr/>
                    </a:p>
                  </a:txBody>
                  <a:tcPr marT="45725" marB="45725" marR="91450" marL="91450"/>
                </a:tc>
                <a:tc>
                  <a:txBody>
                    <a:bodyPr/>
                    <a:lstStyle/>
                    <a:p>
                      <a:pPr indent="0" lvl="0" marL="0" marR="0" rtl="0" algn="l">
                        <a:spcBef>
                          <a:spcPts val="0"/>
                        </a:spcBef>
                        <a:spcAft>
                          <a:spcPts val="0"/>
                        </a:spcAft>
                        <a:buNone/>
                      </a:pPr>
                      <a:r>
                        <a:rPr lang="en-US" sz="1800" u="none" cap="none" strike="noStrike"/>
                        <a:t>Wi-Fi</a:t>
                      </a:r>
                      <a:endParaRPr/>
                    </a:p>
                  </a:txBody>
                  <a:tcPr marT="45725" marB="45725" marR="91450" marL="91450"/>
                </a:tc>
                <a:tc>
                  <a:txBody>
                    <a:bodyPr/>
                    <a:lstStyle/>
                    <a:p>
                      <a:pPr indent="0" lvl="0" marL="0" marR="0" rtl="0" algn="l">
                        <a:spcBef>
                          <a:spcPts val="0"/>
                        </a:spcBef>
                        <a:spcAft>
                          <a:spcPts val="0"/>
                        </a:spcAft>
                        <a:buNone/>
                      </a:pPr>
                      <a:r>
                        <a:rPr lang="en-US" sz="1800" u="none" cap="none" strike="noStrike"/>
                        <a:t>Enhances 802.11, adds Quality of Service (QoS) features</a:t>
                      </a:r>
                      <a:endParaRPr/>
                    </a:p>
                  </a:txBody>
                  <a:tcPr marT="45725" marB="45725" marR="91450" marL="91450"/>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3"/>
          <p:cNvSpPr txBox="1"/>
          <p:nvPr>
            <p:ph type="title"/>
          </p:nvPr>
        </p:nvSpPr>
        <p:spPr>
          <a:xfrm>
            <a:off x="0" y="-1"/>
            <a:ext cx="12180713" cy="1172309"/>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STANDARDS CONT...</a:t>
            </a:r>
            <a:endParaRPr/>
          </a:p>
        </p:txBody>
      </p:sp>
      <p:sp>
        <p:nvSpPr>
          <p:cNvPr id="480" name="Google Shape;480;p33"/>
          <p:cNvSpPr txBox="1"/>
          <p:nvPr>
            <p:ph idx="1" type="body"/>
          </p:nvPr>
        </p:nvSpPr>
        <p:spPr>
          <a:xfrm>
            <a:off x="1" y="1068501"/>
            <a:ext cx="12192000" cy="1086737"/>
          </a:xfrm>
          <a:prstGeom prst="rect">
            <a:avLst/>
          </a:prstGeom>
          <a:noFill/>
          <a:ln>
            <a:noFill/>
          </a:ln>
        </p:spPr>
        <p:txBody>
          <a:bodyPr anchorCtr="0" anchor="ctr" bIns="108000" lIns="108000" spcFirstLastPara="1" rIns="108000" wrap="square" tIns="108000">
            <a:noAutofit/>
          </a:bodyPr>
          <a:lstStyle/>
          <a:p>
            <a:pPr indent="0" lvl="0" marL="0" rtl="0" algn="l">
              <a:lnSpc>
                <a:spcPct val="120000"/>
              </a:lnSpc>
              <a:spcBef>
                <a:spcPts val="0"/>
              </a:spcBef>
              <a:spcAft>
                <a:spcPts val="0"/>
              </a:spcAft>
              <a:buClr>
                <a:srgbClr val="B71E42"/>
              </a:buClr>
              <a:buSzPts val="2000"/>
              <a:buNone/>
            </a:pPr>
            <a:r>
              <a:t/>
            </a:r>
            <a:endParaRPr b="1">
              <a:solidFill>
                <a:srgbClr val="000000"/>
              </a:solidFill>
              <a:latin typeface="Arial"/>
              <a:ea typeface="Arial"/>
              <a:cs typeface="Arial"/>
              <a:sym typeface="Arial"/>
            </a:endParaRPr>
          </a:p>
          <a:p>
            <a:pPr indent="0" lvl="0" marL="0" rtl="0" algn="l">
              <a:lnSpc>
                <a:spcPct val="120000"/>
              </a:lnSpc>
              <a:spcBef>
                <a:spcPts val="1000"/>
              </a:spcBef>
              <a:spcAft>
                <a:spcPts val="0"/>
              </a:spcAft>
              <a:buClr>
                <a:srgbClr val="B71E42"/>
              </a:buClr>
              <a:buSzPts val="2000"/>
              <a:buNone/>
            </a:pPr>
            <a:r>
              <a:rPr b="1" lang="en-US">
                <a:solidFill>
                  <a:srgbClr val="000000"/>
                </a:solidFill>
                <a:latin typeface="Arial"/>
                <a:ea typeface="Arial"/>
                <a:cs typeface="Arial"/>
                <a:sym typeface="Arial"/>
              </a:rPr>
              <a:t>THE 802 FAMILY OF STANDARDS</a:t>
            </a:r>
            <a:endParaRPr>
              <a:solidFill>
                <a:srgbClr val="000000"/>
              </a:solidFill>
              <a:latin typeface="Arial"/>
              <a:ea typeface="Arial"/>
              <a:cs typeface="Arial"/>
              <a:sym typeface="Arial"/>
            </a:endParaRPr>
          </a:p>
          <a:p>
            <a:pPr indent="-342900" lvl="0" marL="342900" rtl="0" algn="l">
              <a:lnSpc>
                <a:spcPct val="120000"/>
              </a:lnSpc>
              <a:spcBef>
                <a:spcPts val="1000"/>
              </a:spcBef>
              <a:spcAft>
                <a:spcPts val="0"/>
              </a:spcAft>
              <a:buClr>
                <a:srgbClr val="B71E42"/>
              </a:buClr>
              <a:buSzPts val="2000"/>
              <a:buFont typeface="Noto Sans Symbols"/>
              <a:buChar char="✔"/>
            </a:pPr>
            <a:r>
              <a:rPr lang="en-US">
                <a:solidFill>
                  <a:srgbClr val="000000"/>
                </a:solidFill>
                <a:latin typeface="Arial"/>
                <a:ea typeface="Arial"/>
                <a:cs typeface="Arial"/>
                <a:sym typeface="Arial"/>
              </a:rPr>
              <a:t>The following table shows some of the more widely used standards.</a:t>
            </a:r>
            <a:endParaRPr/>
          </a:p>
          <a:p>
            <a:pPr indent="0" lvl="0" marL="0" rtl="0" algn="l">
              <a:lnSpc>
                <a:spcPct val="120000"/>
              </a:lnSpc>
              <a:spcBef>
                <a:spcPts val="1000"/>
              </a:spcBef>
              <a:spcAft>
                <a:spcPts val="0"/>
              </a:spcAft>
              <a:buClr>
                <a:srgbClr val="B71E42"/>
              </a:buClr>
              <a:buSzPts val="2000"/>
              <a:buNone/>
            </a:pPr>
            <a:r>
              <a:t/>
            </a:r>
            <a:endParaRPr>
              <a:solidFill>
                <a:srgbClr val="000000"/>
              </a:solidFill>
              <a:latin typeface="Arial"/>
              <a:ea typeface="Arial"/>
              <a:cs typeface="Arial"/>
              <a:sym typeface="Arial"/>
            </a:endParaRPr>
          </a:p>
        </p:txBody>
      </p:sp>
      <p:sp>
        <p:nvSpPr>
          <p:cNvPr id="481" name="Google Shape;481;p3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Gears icon" id="482" name="Google Shape;482;p33"/>
          <p:cNvPicPr preferRelativeResize="0"/>
          <p:nvPr/>
        </p:nvPicPr>
        <p:blipFill rotWithShape="1">
          <a:blip r:embed="rId3">
            <a:alphaModFix/>
          </a:blip>
          <a:srcRect b="0" l="0" r="0" t="0"/>
          <a:stretch/>
        </p:blipFill>
        <p:spPr>
          <a:xfrm>
            <a:off x="11022698" y="14292"/>
            <a:ext cx="1158015" cy="1158015"/>
          </a:xfrm>
          <a:prstGeom prst="rect">
            <a:avLst/>
          </a:prstGeom>
          <a:noFill/>
          <a:ln>
            <a:noFill/>
          </a:ln>
        </p:spPr>
      </p:pic>
      <p:graphicFrame>
        <p:nvGraphicFramePr>
          <p:cNvPr id="483" name="Google Shape;483;p33"/>
          <p:cNvGraphicFramePr/>
          <p:nvPr/>
        </p:nvGraphicFramePr>
        <p:xfrm>
          <a:off x="0" y="2257778"/>
          <a:ext cx="3000000" cy="3000000"/>
        </p:xfrm>
        <a:graphic>
          <a:graphicData uri="http://schemas.openxmlformats.org/drawingml/2006/table">
            <a:tbl>
              <a:tblPr bandRow="1" firstRow="1">
                <a:noFill/>
                <a:tableStyleId>{5F139CE9-D53C-4C17-A61A-42480BDF0910}</a:tableStyleId>
              </a:tblPr>
              <a:tblGrid>
                <a:gridCol w="1714900"/>
                <a:gridCol w="2940175"/>
                <a:gridCol w="7536925"/>
              </a:tblGrid>
              <a:tr h="807800">
                <a:tc>
                  <a:txBody>
                    <a:bodyPr/>
                    <a:lstStyle/>
                    <a:p>
                      <a:pPr indent="0" lvl="0" marL="0" marR="0" rtl="0" algn="l">
                        <a:spcBef>
                          <a:spcPts val="0"/>
                        </a:spcBef>
                        <a:spcAft>
                          <a:spcPts val="0"/>
                        </a:spcAft>
                        <a:buNone/>
                      </a:pPr>
                      <a:r>
                        <a:rPr b="1" lang="en-US" sz="1800" u="none" cap="none" strike="noStrike"/>
                        <a:t>802</a:t>
                      </a:r>
                      <a:endParaRPr sz="1800" u="none" cap="none" strike="noStrike"/>
                    </a:p>
                  </a:txBody>
                  <a:tcPr marT="45725" marB="45725" marR="91450" marL="91450">
                    <a:gradFill>
                      <a:gsLst>
                        <a:gs pos="0">
                          <a:schemeClr val="accent2"/>
                        </a:gs>
                        <a:gs pos="74000">
                          <a:srgbClr val="EC8AA1"/>
                        </a:gs>
                        <a:gs pos="83000">
                          <a:srgbClr val="EC8AA1"/>
                        </a:gs>
                        <a:gs pos="100000">
                          <a:srgbClr val="F3AFBF"/>
                        </a:gs>
                      </a:gsLst>
                      <a:lin ang="5400000" scaled="0"/>
                    </a:gradFill>
                  </a:tcPr>
                </a:tc>
                <a:tc>
                  <a:txBody>
                    <a:bodyPr/>
                    <a:lstStyle/>
                    <a:p>
                      <a:pPr indent="0" lvl="0" marL="0" marR="0" rtl="0" algn="l">
                        <a:spcBef>
                          <a:spcPts val="0"/>
                        </a:spcBef>
                        <a:spcAft>
                          <a:spcPts val="0"/>
                        </a:spcAft>
                        <a:buNone/>
                      </a:pPr>
                      <a:r>
                        <a:rPr b="1" lang="en-US" sz="1800" u="none" cap="none" strike="noStrike"/>
                        <a:t>Overview</a:t>
                      </a:r>
                      <a:endParaRPr sz="1800" u="none" cap="none" strike="noStrike"/>
                    </a:p>
                  </a:txBody>
                  <a:tcPr marT="45725" marB="45725" marR="91450" marL="91450">
                    <a:gradFill>
                      <a:gsLst>
                        <a:gs pos="0">
                          <a:schemeClr val="accent2"/>
                        </a:gs>
                        <a:gs pos="74000">
                          <a:srgbClr val="EC8AA1"/>
                        </a:gs>
                        <a:gs pos="83000">
                          <a:srgbClr val="EC8AA1"/>
                        </a:gs>
                        <a:gs pos="100000">
                          <a:srgbClr val="F3AFBF"/>
                        </a:gs>
                      </a:gsLst>
                      <a:lin ang="5400000" scaled="0"/>
                    </a:gradFill>
                  </a:tcPr>
                </a:tc>
                <a:tc>
                  <a:txBody>
                    <a:bodyPr/>
                    <a:lstStyle/>
                    <a:p>
                      <a:pPr indent="0" lvl="0" marL="0" marR="0" rtl="0" algn="l">
                        <a:spcBef>
                          <a:spcPts val="0"/>
                        </a:spcBef>
                        <a:spcAft>
                          <a:spcPts val="0"/>
                        </a:spcAft>
                        <a:buNone/>
                      </a:pPr>
                      <a:r>
                        <a:rPr b="1" lang="en-US" sz="1800" u="none" cap="none" strike="noStrike"/>
                        <a:t>Basics of physical and logical networking concepts</a:t>
                      </a:r>
                      <a:endParaRPr sz="1800" u="none" cap="none" strike="noStrike"/>
                    </a:p>
                  </a:txBody>
                  <a:tcPr marT="45725" marB="45725" marR="91450" marL="91450">
                    <a:gradFill>
                      <a:gsLst>
                        <a:gs pos="0">
                          <a:schemeClr val="accent2"/>
                        </a:gs>
                        <a:gs pos="74000">
                          <a:srgbClr val="EC8AA1"/>
                        </a:gs>
                        <a:gs pos="83000">
                          <a:srgbClr val="EC8AA1"/>
                        </a:gs>
                        <a:gs pos="100000">
                          <a:srgbClr val="F3AFBF"/>
                        </a:gs>
                      </a:gsLst>
                      <a:lin ang="5400000" scaled="0"/>
                    </a:gradFill>
                  </a:tcPr>
                </a:tc>
              </a:tr>
              <a:tr h="529300">
                <a:tc>
                  <a:txBody>
                    <a:bodyPr/>
                    <a:lstStyle/>
                    <a:p>
                      <a:pPr indent="0" lvl="0" marL="0" marR="0" rtl="0" algn="l">
                        <a:spcBef>
                          <a:spcPts val="0"/>
                        </a:spcBef>
                        <a:spcAft>
                          <a:spcPts val="0"/>
                        </a:spcAft>
                        <a:buNone/>
                      </a:pPr>
                      <a:r>
                        <a:rPr lang="en-US" sz="1800" u="none" cap="none" strike="noStrike"/>
                        <a:t>802.11 h</a:t>
                      </a:r>
                      <a:endParaRPr/>
                    </a:p>
                  </a:txBody>
                  <a:tcPr marT="45725" marB="45725" marR="91450" marL="91450">
                    <a:gradFill>
                      <a:gsLst>
                        <a:gs pos="0">
                          <a:schemeClr val="accent2"/>
                        </a:gs>
                        <a:gs pos="74000">
                          <a:srgbClr val="EC8AA1"/>
                        </a:gs>
                        <a:gs pos="83000">
                          <a:srgbClr val="EC8AA1"/>
                        </a:gs>
                        <a:gs pos="100000">
                          <a:srgbClr val="F3AFBF"/>
                        </a:gs>
                      </a:gsLst>
                      <a:lin ang="5400000" scaled="0"/>
                    </a:gradFill>
                  </a:tcPr>
                </a:tc>
                <a:tc>
                  <a:txBody>
                    <a:bodyPr/>
                    <a:lstStyle/>
                    <a:p>
                      <a:pPr indent="0" lvl="0" marL="0" marR="0" rtl="0" algn="l">
                        <a:spcBef>
                          <a:spcPts val="0"/>
                        </a:spcBef>
                        <a:spcAft>
                          <a:spcPts val="0"/>
                        </a:spcAft>
                        <a:buNone/>
                      </a:pPr>
                      <a:r>
                        <a:rPr lang="en-US" sz="1800" u="none" cap="none" strike="noStrike"/>
                        <a:t>Wi-Fi</a:t>
                      </a:r>
                      <a:endParaRPr/>
                    </a:p>
                  </a:txBody>
                  <a:tcPr marT="45725" marB="45725" marR="91450" marL="91450">
                    <a:gradFill>
                      <a:gsLst>
                        <a:gs pos="0">
                          <a:schemeClr val="accent2"/>
                        </a:gs>
                        <a:gs pos="74000">
                          <a:srgbClr val="EC8AA1"/>
                        </a:gs>
                        <a:gs pos="83000">
                          <a:srgbClr val="EC8AA1"/>
                        </a:gs>
                        <a:gs pos="100000">
                          <a:srgbClr val="F3AFBF"/>
                        </a:gs>
                      </a:gsLst>
                      <a:lin ang="5400000" scaled="0"/>
                    </a:gradFill>
                  </a:tcPr>
                </a:tc>
                <a:tc>
                  <a:txBody>
                    <a:bodyPr/>
                    <a:lstStyle/>
                    <a:p>
                      <a:pPr indent="0" lvl="0" marL="0" marR="0" rtl="0" algn="l">
                        <a:spcBef>
                          <a:spcPts val="0"/>
                        </a:spcBef>
                        <a:spcAft>
                          <a:spcPts val="0"/>
                        </a:spcAft>
                        <a:buNone/>
                      </a:pPr>
                      <a:r>
                        <a:rPr lang="en-US" sz="1800" u="none" cap="none" strike="noStrike"/>
                        <a:t>Enhances 802.11a, now resolves interference issues</a:t>
                      </a:r>
                      <a:endParaRPr/>
                    </a:p>
                  </a:txBody>
                  <a:tcPr marT="45725" marB="45725" marR="91450" marL="91450">
                    <a:gradFill>
                      <a:gsLst>
                        <a:gs pos="0">
                          <a:schemeClr val="accent2"/>
                        </a:gs>
                        <a:gs pos="74000">
                          <a:srgbClr val="EC8AA1"/>
                        </a:gs>
                        <a:gs pos="83000">
                          <a:srgbClr val="EC8AA1"/>
                        </a:gs>
                        <a:gs pos="100000">
                          <a:srgbClr val="F3AFBF"/>
                        </a:gs>
                      </a:gsLst>
                      <a:lin ang="5400000" scaled="0"/>
                    </a:gradFill>
                  </a:tcPr>
                </a:tc>
              </a:tr>
              <a:tr h="625225">
                <a:tc>
                  <a:txBody>
                    <a:bodyPr/>
                    <a:lstStyle/>
                    <a:p>
                      <a:pPr indent="0" lvl="0" marL="0" marR="0" rtl="0" algn="l">
                        <a:spcBef>
                          <a:spcPts val="0"/>
                        </a:spcBef>
                        <a:spcAft>
                          <a:spcPts val="0"/>
                        </a:spcAft>
                        <a:buNone/>
                      </a:pPr>
                      <a:r>
                        <a:rPr lang="en-US" sz="1800" u="none" cap="none" strike="noStrike"/>
                        <a:t>802.11i</a:t>
                      </a:r>
                      <a:endParaRPr/>
                    </a:p>
                  </a:txBody>
                  <a:tcPr marT="45725" marB="45725" marR="91450" marL="91450">
                    <a:gradFill>
                      <a:gsLst>
                        <a:gs pos="0">
                          <a:schemeClr val="accent2"/>
                        </a:gs>
                        <a:gs pos="74000">
                          <a:srgbClr val="EC8AA1"/>
                        </a:gs>
                        <a:gs pos="83000">
                          <a:srgbClr val="EC8AA1"/>
                        </a:gs>
                        <a:gs pos="100000">
                          <a:srgbClr val="F3AFBF"/>
                        </a:gs>
                      </a:gsLst>
                      <a:lin ang="5400000" scaled="0"/>
                    </a:gradFill>
                  </a:tcPr>
                </a:tc>
                <a:tc>
                  <a:txBody>
                    <a:bodyPr/>
                    <a:lstStyle/>
                    <a:p>
                      <a:pPr indent="0" lvl="0" marL="0" marR="0" rtl="0" algn="l">
                        <a:spcBef>
                          <a:spcPts val="0"/>
                        </a:spcBef>
                        <a:spcAft>
                          <a:spcPts val="0"/>
                        </a:spcAft>
                        <a:buNone/>
                      </a:pPr>
                      <a:r>
                        <a:rPr lang="en-US" sz="1800" u="none" cap="none" strike="noStrike"/>
                        <a:t>Wi-Fi</a:t>
                      </a:r>
                      <a:endParaRPr/>
                    </a:p>
                  </a:txBody>
                  <a:tcPr marT="45725" marB="45725" marR="91450" marL="91450">
                    <a:gradFill>
                      <a:gsLst>
                        <a:gs pos="0">
                          <a:schemeClr val="accent2"/>
                        </a:gs>
                        <a:gs pos="74000">
                          <a:srgbClr val="EC8AA1"/>
                        </a:gs>
                        <a:gs pos="83000">
                          <a:srgbClr val="EC8AA1"/>
                        </a:gs>
                        <a:gs pos="100000">
                          <a:srgbClr val="F3AFBF"/>
                        </a:gs>
                      </a:gsLst>
                      <a:lin ang="5400000" scaled="0"/>
                    </a:gradFill>
                  </a:tcPr>
                </a:tc>
                <a:tc>
                  <a:txBody>
                    <a:bodyPr/>
                    <a:lstStyle/>
                    <a:p>
                      <a:pPr indent="0" lvl="0" marL="0" marR="0" rtl="0" algn="l">
                        <a:spcBef>
                          <a:spcPts val="0"/>
                        </a:spcBef>
                        <a:spcAft>
                          <a:spcPts val="0"/>
                        </a:spcAft>
                        <a:buNone/>
                      </a:pPr>
                      <a:r>
                        <a:rPr lang="en-US" sz="1800" u="none" cap="none" strike="noStrike"/>
                        <a:t>Enhances 802.11, adds security for WLAN applications</a:t>
                      </a:r>
                      <a:endParaRPr/>
                    </a:p>
                  </a:txBody>
                  <a:tcPr marT="45725" marB="45725" marR="91450" marL="91450">
                    <a:gradFill>
                      <a:gsLst>
                        <a:gs pos="0">
                          <a:schemeClr val="accent2"/>
                        </a:gs>
                        <a:gs pos="74000">
                          <a:srgbClr val="EC8AA1"/>
                        </a:gs>
                        <a:gs pos="83000">
                          <a:srgbClr val="EC8AA1"/>
                        </a:gs>
                        <a:gs pos="100000">
                          <a:srgbClr val="F3AFBF"/>
                        </a:gs>
                      </a:gsLst>
                      <a:lin ang="5400000" scaled="0"/>
                    </a:gradFill>
                  </a:tcPr>
                </a:tc>
              </a:tr>
              <a:tr h="625225">
                <a:tc>
                  <a:txBody>
                    <a:bodyPr/>
                    <a:lstStyle/>
                    <a:p>
                      <a:pPr indent="0" lvl="0" marL="0" marR="0" rtl="0" algn="l">
                        <a:spcBef>
                          <a:spcPts val="0"/>
                        </a:spcBef>
                        <a:spcAft>
                          <a:spcPts val="0"/>
                        </a:spcAft>
                        <a:buNone/>
                      </a:pPr>
                      <a:r>
                        <a:rPr lang="en-US" sz="1800" u="none" cap="none" strike="noStrike"/>
                        <a:t>802.11j</a:t>
                      </a:r>
                      <a:endParaRPr/>
                    </a:p>
                  </a:txBody>
                  <a:tcPr marT="45725" marB="45725" marR="91450" marL="91450">
                    <a:gradFill>
                      <a:gsLst>
                        <a:gs pos="0">
                          <a:schemeClr val="accent2"/>
                        </a:gs>
                        <a:gs pos="74000">
                          <a:srgbClr val="EC8AA1"/>
                        </a:gs>
                        <a:gs pos="83000">
                          <a:srgbClr val="EC8AA1"/>
                        </a:gs>
                        <a:gs pos="100000">
                          <a:srgbClr val="F3AFBF"/>
                        </a:gs>
                      </a:gsLst>
                      <a:lin ang="5400000" scaled="0"/>
                    </a:gradFill>
                  </a:tcPr>
                </a:tc>
                <a:tc>
                  <a:txBody>
                    <a:bodyPr/>
                    <a:lstStyle/>
                    <a:p>
                      <a:pPr indent="0" lvl="0" marL="0" marR="0" rtl="0" algn="l">
                        <a:spcBef>
                          <a:spcPts val="0"/>
                        </a:spcBef>
                        <a:spcAft>
                          <a:spcPts val="0"/>
                        </a:spcAft>
                        <a:buNone/>
                      </a:pPr>
                      <a:r>
                        <a:rPr lang="en-US" sz="1800" u="none" cap="none" strike="noStrike"/>
                        <a:t>Wi-Fi</a:t>
                      </a:r>
                      <a:endParaRPr/>
                    </a:p>
                  </a:txBody>
                  <a:tcPr marT="45725" marB="45725" marR="91450" marL="91450">
                    <a:gradFill>
                      <a:gsLst>
                        <a:gs pos="0">
                          <a:schemeClr val="accent2"/>
                        </a:gs>
                        <a:gs pos="74000">
                          <a:srgbClr val="EC8AA1"/>
                        </a:gs>
                        <a:gs pos="83000">
                          <a:srgbClr val="EC8AA1"/>
                        </a:gs>
                        <a:gs pos="100000">
                          <a:srgbClr val="F3AFBF"/>
                        </a:gs>
                      </a:gsLst>
                      <a:lin ang="5400000" scaled="0"/>
                    </a:gradFill>
                  </a:tcPr>
                </a:tc>
                <a:tc>
                  <a:txBody>
                    <a:bodyPr/>
                    <a:lstStyle/>
                    <a:p>
                      <a:pPr indent="0" lvl="0" marL="0" marR="0" rtl="0" algn="l">
                        <a:spcBef>
                          <a:spcPts val="0"/>
                        </a:spcBef>
                        <a:spcAft>
                          <a:spcPts val="0"/>
                        </a:spcAft>
                        <a:buNone/>
                      </a:pPr>
                      <a:r>
                        <a:rPr lang="en-US" sz="1800" u="none" cap="none" strike="noStrike"/>
                        <a:t>Enhances 802.11a for Japanese regulatory extensions</a:t>
                      </a:r>
                      <a:endParaRPr/>
                    </a:p>
                  </a:txBody>
                  <a:tcPr marT="45725" marB="45725" marR="91450" marL="91450">
                    <a:gradFill>
                      <a:gsLst>
                        <a:gs pos="0">
                          <a:schemeClr val="accent2"/>
                        </a:gs>
                        <a:gs pos="74000">
                          <a:srgbClr val="EC8AA1"/>
                        </a:gs>
                        <a:gs pos="83000">
                          <a:srgbClr val="EC8AA1"/>
                        </a:gs>
                        <a:gs pos="100000">
                          <a:srgbClr val="F3AFBF"/>
                        </a:gs>
                      </a:gsLst>
                      <a:lin ang="5400000" scaled="0"/>
                    </a:gradFill>
                  </a:tcPr>
                </a:tc>
              </a:tr>
              <a:tr h="592650">
                <a:tc>
                  <a:txBody>
                    <a:bodyPr/>
                    <a:lstStyle/>
                    <a:p>
                      <a:pPr indent="0" lvl="0" marL="0" marR="0" rtl="0" algn="l">
                        <a:spcBef>
                          <a:spcPts val="0"/>
                        </a:spcBef>
                        <a:spcAft>
                          <a:spcPts val="0"/>
                        </a:spcAft>
                        <a:buNone/>
                      </a:pPr>
                      <a:r>
                        <a:rPr lang="en-US" sz="1800" u="none" cap="none" strike="noStrike"/>
                        <a:t>802.11n</a:t>
                      </a:r>
                      <a:endParaRPr/>
                    </a:p>
                  </a:txBody>
                  <a:tcPr marT="45725" marB="45725" marR="91450" marL="91450">
                    <a:gradFill>
                      <a:gsLst>
                        <a:gs pos="0">
                          <a:schemeClr val="accent2"/>
                        </a:gs>
                        <a:gs pos="74000">
                          <a:srgbClr val="EC8AA1"/>
                        </a:gs>
                        <a:gs pos="83000">
                          <a:srgbClr val="EC8AA1"/>
                        </a:gs>
                        <a:gs pos="100000">
                          <a:srgbClr val="F3AFBF"/>
                        </a:gs>
                      </a:gsLst>
                      <a:lin ang="5400000" scaled="0"/>
                    </a:gradFill>
                  </a:tcPr>
                </a:tc>
                <a:tc>
                  <a:txBody>
                    <a:bodyPr/>
                    <a:lstStyle/>
                    <a:p>
                      <a:pPr indent="0" lvl="0" marL="0" marR="0" rtl="0" algn="l">
                        <a:spcBef>
                          <a:spcPts val="0"/>
                        </a:spcBef>
                        <a:spcAft>
                          <a:spcPts val="0"/>
                        </a:spcAft>
                        <a:buNone/>
                      </a:pPr>
                      <a:r>
                        <a:rPr lang="en-US" sz="1800" u="none" cap="none" strike="noStrike"/>
                        <a:t>Wi-Fi</a:t>
                      </a:r>
                      <a:endParaRPr/>
                    </a:p>
                  </a:txBody>
                  <a:tcPr marT="45725" marB="45725" marR="91450" marL="91450">
                    <a:gradFill>
                      <a:gsLst>
                        <a:gs pos="0">
                          <a:schemeClr val="accent2"/>
                        </a:gs>
                        <a:gs pos="74000">
                          <a:srgbClr val="EC8AA1"/>
                        </a:gs>
                        <a:gs pos="83000">
                          <a:srgbClr val="EC8AA1"/>
                        </a:gs>
                        <a:gs pos="100000">
                          <a:srgbClr val="F3AFBF"/>
                        </a:gs>
                      </a:gsLst>
                      <a:lin ang="5400000" scaled="0"/>
                    </a:gradFill>
                  </a:tcPr>
                </a:tc>
                <a:tc>
                  <a:txBody>
                    <a:bodyPr/>
                    <a:lstStyle/>
                    <a:p>
                      <a:pPr indent="0" lvl="0" marL="0" marR="0" rtl="0" algn="l">
                        <a:spcBef>
                          <a:spcPts val="0"/>
                        </a:spcBef>
                        <a:spcAft>
                          <a:spcPts val="0"/>
                        </a:spcAft>
                        <a:buNone/>
                      </a:pPr>
                      <a:r>
                        <a:rPr lang="en-US" sz="1800" u="none" cap="none" strike="noStrike"/>
                        <a:t>Higher-speed standards</a:t>
                      </a:r>
                      <a:endParaRPr/>
                    </a:p>
                  </a:txBody>
                  <a:tcPr marT="45725" marB="45725" marR="91450" marL="91450">
                    <a:gradFill>
                      <a:gsLst>
                        <a:gs pos="0">
                          <a:schemeClr val="accent2"/>
                        </a:gs>
                        <a:gs pos="74000">
                          <a:srgbClr val="EC8AA1"/>
                        </a:gs>
                        <a:gs pos="83000">
                          <a:srgbClr val="EC8AA1"/>
                        </a:gs>
                        <a:gs pos="100000">
                          <a:srgbClr val="F3AFBF"/>
                        </a:gs>
                      </a:gsLst>
                      <a:lin ang="5400000" scaled="0"/>
                    </a:gradFill>
                  </a:tcPr>
                </a:tc>
              </a:tr>
              <a:tr h="516975">
                <a:tc>
                  <a:txBody>
                    <a:bodyPr/>
                    <a:lstStyle/>
                    <a:p>
                      <a:pPr indent="0" lvl="0" marL="0" marR="0" rtl="0" algn="l">
                        <a:spcBef>
                          <a:spcPts val="0"/>
                        </a:spcBef>
                        <a:spcAft>
                          <a:spcPts val="0"/>
                        </a:spcAft>
                        <a:buNone/>
                      </a:pPr>
                      <a:r>
                        <a:rPr lang="en-US" sz="1800" u="none" cap="none" strike="noStrike"/>
                        <a:t>802.11g</a:t>
                      </a:r>
                      <a:endParaRPr/>
                    </a:p>
                  </a:txBody>
                  <a:tcPr marT="45725" marB="45725" marR="91450" marL="91450">
                    <a:gradFill>
                      <a:gsLst>
                        <a:gs pos="0">
                          <a:schemeClr val="accent2"/>
                        </a:gs>
                        <a:gs pos="74000">
                          <a:srgbClr val="EC8AA1"/>
                        </a:gs>
                        <a:gs pos="83000">
                          <a:srgbClr val="EC8AA1"/>
                        </a:gs>
                        <a:gs pos="100000">
                          <a:srgbClr val="F3AFBF"/>
                        </a:gs>
                      </a:gsLst>
                      <a:lin ang="5400000" scaled="0"/>
                    </a:gradFill>
                  </a:tcPr>
                </a:tc>
                <a:tc>
                  <a:txBody>
                    <a:bodyPr/>
                    <a:lstStyle/>
                    <a:p>
                      <a:pPr indent="0" lvl="0" marL="0" marR="0" rtl="0" algn="l">
                        <a:spcBef>
                          <a:spcPts val="0"/>
                        </a:spcBef>
                        <a:spcAft>
                          <a:spcPts val="0"/>
                        </a:spcAft>
                        <a:buNone/>
                      </a:pPr>
                      <a:r>
                        <a:rPr lang="en-US" sz="1800" u="none" cap="none" strike="noStrike"/>
                        <a:t>Wi-Fi</a:t>
                      </a:r>
                      <a:endParaRPr/>
                    </a:p>
                  </a:txBody>
                  <a:tcPr marT="45725" marB="45725" marR="91450" marL="91450">
                    <a:gradFill>
                      <a:gsLst>
                        <a:gs pos="0">
                          <a:schemeClr val="accent2"/>
                        </a:gs>
                        <a:gs pos="74000">
                          <a:srgbClr val="EC8AA1"/>
                        </a:gs>
                        <a:gs pos="83000">
                          <a:srgbClr val="EC8AA1"/>
                        </a:gs>
                        <a:gs pos="100000">
                          <a:srgbClr val="F3AFBF"/>
                        </a:gs>
                      </a:gsLst>
                      <a:lin ang="5400000" scaled="0"/>
                    </a:gradFill>
                  </a:tcPr>
                </a:tc>
                <a:tc>
                  <a:txBody>
                    <a:bodyPr/>
                    <a:lstStyle/>
                    <a:p>
                      <a:pPr indent="0" lvl="0" marL="0" marR="0" rtl="0" algn="l">
                        <a:spcBef>
                          <a:spcPts val="0"/>
                        </a:spcBef>
                        <a:spcAft>
                          <a:spcPts val="0"/>
                        </a:spcAft>
                        <a:buNone/>
                      </a:pPr>
                      <a:r>
                        <a:rPr lang="en-US" sz="1800" u="none" cap="none" strike="noStrike"/>
                        <a:t>Extends WLAN maximum data rate</a:t>
                      </a:r>
                      <a:endParaRPr/>
                    </a:p>
                  </a:txBody>
                  <a:tcPr marT="45725" marB="45725" marR="91450" marL="91450">
                    <a:gradFill>
                      <a:gsLst>
                        <a:gs pos="0">
                          <a:schemeClr val="accent2"/>
                        </a:gs>
                        <a:gs pos="74000">
                          <a:srgbClr val="EC8AA1"/>
                        </a:gs>
                        <a:gs pos="83000">
                          <a:srgbClr val="EC8AA1"/>
                        </a:gs>
                        <a:gs pos="100000">
                          <a:srgbClr val="F3AFBF"/>
                        </a:gs>
                      </a:gsLst>
                      <a:lin ang="5400000" scaled="0"/>
                    </a:gra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4"/>
          <p:cNvSpPr txBox="1"/>
          <p:nvPr>
            <p:ph type="title"/>
          </p:nvPr>
        </p:nvSpPr>
        <p:spPr>
          <a:xfrm>
            <a:off x="0" y="-1"/>
            <a:ext cx="12192000" cy="99762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STANDARDS CONT...</a:t>
            </a:r>
            <a:endParaRPr/>
          </a:p>
        </p:txBody>
      </p:sp>
      <p:sp>
        <p:nvSpPr>
          <p:cNvPr id="489" name="Google Shape;489;p34"/>
          <p:cNvSpPr txBox="1"/>
          <p:nvPr>
            <p:ph idx="1" type="body"/>
          </p:nvPr>
        </p:nvSpPr>
        <p:spPr>
          <a:xfrm>
            <a:off x="0" y="1033711"/>
            <a:ext cx="12192001" cy="1288382"/>
          </a:xfrm>
          <a:prstGeom prst="rect">
            <a:avLst/>
          </a:prstGeom>
          <a:noFill/>
          <a:ln>
            <a:noFill/>
          </a:ln>
        </p:spPr>
        <p:txBody>
          <a:bodyPr anchorCtr="0" anchor="ctr" bIns="108000" lIns="108000" spcFirstLastPara="1" rIns="108000" wrap="square" tIns="108000">
            <a:normAutofit fontScale="70000" lnSpcReduction="20000"/>
          </a:bodyPr>
          <a:lstStyle/>
          <a:p>
            <a:pPr indent="0" lvl="0" marL="0" rtl="0" algn="l">
              <a:lnSpc>
                <a:spcPct val="120000"/>
              </a:lnSpc>
              <a:spcBef>
                <a:spcPts val="0"/>
              </a:spcBef>
              <a:spcAft>
                <a:spcPts val="0"/>
              </a:spcAft>
              <a:buClr>
                <a:srgbClr val="B71E42"/>
              </a:buClr>
              <a:buSzPct val="100000"/>
              <a:buNone/>
            </a:pPr>
            <a:r>
              <a:rPr b="1" lang="en-US" sz="2800">
                <a:solidFill>
                  <a:srgbClr val="000000"/>
                </a:solidFill>
                <a:latin typeface="Arial"/>
                <a:ea typeface="Arial"/>
                <a:cs typeface="Arial"/>
                <a:sym typeface="Arial"/>
              </a:rPr>
              <a:t>THE 802 FAMILY OF STANDARDS</a:t>
            </a:r>
            <a:endParaRPr/>
          </a:p>
          <a:p>
            <a:pPr indent="0" lvl="0" marL="0" rtl="0" algn="l">
              <a:lnSpc>
                <a:spcPct val="120000"/>
              </a:lnSpc>
              <a:spcBef>
                <a:spcPts val="1000"/>
              </a:spcBef>
              <a:spcAft>
                <a:spcPts val="0"/>
              </a:spcAft>
              <a:buClr>
                <a:srgbClr val="B71E42"/>
              </a:buClr>
              <a:buSzPct val="100000"/>
              <a:buNone/>
            </a:pPr>
            <a:r>
              <a:t/>
            </a:r>
            <a:endParaRPr>
              <a:solidFill>
                <a:srgbClr val="000000"/>
              </a:solidFill>
              <a:latin typeface="Arial"/>
              <a:ea typeface="Arial"/>
              <a:cs typeface="Arial"/>
              <a:sym typeface="Arial"/>
            </a:endParaRPr>
          </a:p>
          <a:p>
            <a:pPr indent="-342900" lvl="0" marL="342900" rtl="0" algn="l">
              <a:lnSpc>
                <a:spcPct val="120000"/>
              </a:lnSpc>
              <a:spcBef>
                <a:spcPts val="1000"/>
              </a:spcBef>
              <a:spcAft>
                <a:spcPts val="0"/>
              </a:spcAft>
              <a:buClr>
                <a:srgbClr val="B71E42"/>
              </a:buClr>
              <a:buSzPct val="100000"/>
              <a:buFont typeface="Noto Sans Symbols"/>
              <a:buChar char="✔"/>
            </a:pPr>
            <a:r>
              <a:rPr lang="en-US" sz="2300">
                <a:solidFill>
                  <a:srgbClr val="000000"/>
                </a:solidFill>
                <a:latin typeface="Arial"/>
                <a:ea typeface="Arial"/>
                <a:cs typeface="Arial"/>
                <a:sym typeface="Arial"/>
              </a:rPr>
              <a:t>The following table shows some of the more widely used standards.</a:t>
            </a:r>
            <a:endParaRPr/>
          </a:p>
          <a:p>
            <a:pPr indent="0" lvl="0" marL="0" rtl="0" algn="l">
              <a:lnSpc>
                <a:spcPct val="120000"/>
              </a:lnSpc>
              <a:spcBef>
                <a:spcPts val="1000"/>
              </a:spcBef>
              <a:spcAft>
                <a:spcPts val="0"/>
              </a:spcAft>
              <a:buClr>
                <a:srgbClr val="B71E42"/>
              </a:buClr>
              <a:buSzPct val="100000"/>
              <a:buNone/>
            </a:pPr>
            <a:r>
              <a:t/>
            </a:r>
            <a:endParaRPr>
              <a:solidFill>
                <a:srgbClr val="000000"/>
              </a:solidFill>
              <a:latin typeface="Arial"/>
              <a:ea typeface="Arial"/>
              <a:cs typeface="Arial"/>
              <a:sym typeface="Arial"/>
            </a:endParaRPr>
          </a:p>
        </p:txBody>
      </p:sp>
      <p:sp>
        <p:nvSpPr>
          <p:cNvPr id="490" name="Google Shape;490;p3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Gears icon" id="491" name="Google Shape;491;p34"/>
          <p:cNvPicPr preferRelativeResize="0"/>
          <p:nvPr/>
        </p:nvPicPr>
        <p:blipFill rotWithShape="1">
          <a:blip r:embed="rId3">
            <a:alphaModFix/>
          </a:blip>
          <a:srcRect b="0" l="0" r="0" t="0"/>
          <a:stretch/>
        </p:blipFill>
        <p:spPr>
          <a:xfrm>
            <a:off x="11194378" y="-2"/>
            <a:ext cx="997622" cy="997622"/>
          </a:xfrm>
          <a:prstGeom prst="rect">
            <a:avLst/>
          </a:prstGeom>
          <a:noFill/>
          <a:ln>
            <a:noFill/>
          </a:ln>
        </p:spPr>
      </p:pic>
      <p:graphicFrame>
        <p:nvGraphicFramePr>
          <p:cNvPr id="492" name="Google Shape;492;p34"/>
          <p:cNvGraphicFramePr/>
          <p:nvPr/>
        </p:nvGraphicFramePr>
        <p:xfrm>
          <a:off x="0" y="2201774"/>
          <a:ext cx="3000000" cy="3000000"/>
        </p:xfrm>
        <a:graphic>
          <a:graphicData uri="http://schemas.openxmlformats.org/drawingml/2006/table">
            <a:tbl>
              <a:tblPr bandRow="1" firstRow="1">
                <a:noFill/>
                <a:tableStyleId>{5F139CE9-D53C-4C17-A61A-42480BDF0910}</a:tableStyleId>
              </a:tblPr>
              <a:tblGrid>
                <a:gridCol w="1714900"/>
                <a:gridCol w="2940175"/>
                <a:gridCol w="7536925"/>
              </a:tblGrid>
              <a:tr h="558375">
                <a:tc>
                  <a:txBody>
                    <a:bodyPr/>
                    <a:lstStyle/>
                    <a:p>
                      <a:pPr indent="0" lvl="0" marL="0" marR="0" rtl="0" algn="l">
                        <a:spcBef>
                          <a:spcPts val="0"/>
                        </a:spcBef>
                        <a:spcAft>
                          <a:spcPts val="0"/>
                        </a:spcAft>
                        <a:buNone/>
                      </a:pPr>
                      <a:r>
                        <a:rPr b="1" lang="en-US" sz="1800" u="none" cap="none" strike="noStrike"/>
                        <a:t>802</a:t>
                      </a:r>
                      <a:endParaRPr sz="1800" u="none" cap="none" strike="noStrike"/>
                    </a:p>
                  </a:txBody>
                  <a:tcPr marT="45725" marB="45725" marR="91450" marL="91450"/>
                </a:tc>
                <a:tc>
                  <a:txBody>
                    <a:bodyPr/>
                    <a:lstStyle/>
                    <a:p>
                      <a:pPr indent="0" lvl="0" marL="0" marR="0" rtl="0" algn="l">
                        <a:spcBef>
                          <a:spcPts val="0"/>
                        </a:spcBef>
                        <a:spcAft>
                          <a:spcPts val="0"/>
                        </a:spcAft>
                        <a:buNone/>
                      </a:pPr>
                      <a:r>
                        <a:rPr b="1" lang="en-US" sz="1800" u="none" cap="none" strike="noStrike"/>
                        <a:t>Overview</a:t>
                      </a:r>
                      <a:endParaRPr sz="1800" u="none" cap="none" strike="noStrike"/>
                    </a:p>
                  </a:txBody>
                  <a:tcPr marT="45725" marB="45725" marR="91450" marL="91450"/>
                </a:tc>
                <a:tc>
                  <a:txBody>
                    <a:bodyPr/>
                    <a:lstStyle/>
                    <a:p>
                      <a:pPr indent="0" lvl="0" marL="0" marR="0" rtl="0" algn="l">
                        <a:spcBef>
                          <a:spcPts val="0"/>
                        </a:spcBef>
                        <a:spcAft>
                          <a:spcPts val="0"/>
                        </a:spcAft>
                        <a:buNone/>
                      </a:pPr>
                      <a:r>
                        <a:rPr b="1" lang="en-US" sz="1800" u="none" cap="none" strike="noStrike"/>
                        <a:t>Basics of physical and logical networking concepts</a:t>
                      </a:r>
                      <a:endParaRPr sz="1800" u="none" cap="none" strike="noStrike"/>
                    </a:p>
                  </a:txBody>
                  <a:tcPr marT="45725" marB="45725" marR="91450" marL="91450"/>
                </a:tc>
              </a:tr>
              <a:tr h="380750">
                <a:tc>
                  <a:txBody>
                    <a:bodyPr/>
                    <a:lstStyle/>
                    <a:p>
                      <a:pPr indent="0" lvl="0" marL="0" marR="0" rtl="0" algn="l">
                        <a:spcBef>
                          <a:spcPts val="0"/>
                        </a:spcBef>
                        <a:spcAft>
                          <a:spcPts val="0"/>
                        </a:spcAft>
                        <a:buNone/>
                      </a:pPr>
                      <a:r>
                        <a:rPr lang="en-US" sz="1800" u="none" cap="none" strike="noStrike"/>
                        <a:t>802.15.1</a:t>
                      </a:r>
                      <a:endParaRPr/>
                    </a:p>
                  </a:txBody>
                  <a:tcPr marT="45725" marB="45725" marR="91450" marL="91450"/>
                </a:tc>
                <a:tc>
                  <a:txBody>
                    <a:bodyPr/>
                    <a:lstStyle/>
                    <a:p>
                      <a:pPr indent="0" lvl="0" marL="0" marR="0" rtl="0" algn="l">
                        <a:spcBef>
                          <a:spcPts val="0"/>
                        </a:spcBef>
                        <a:spcAft>
                          <a:spcPts val="0"/>
                        </a:spcAft>
                        <a:buNone/>
                      </a:pPr>
                      <a:r>
                        <a:rPr lang="en-US" sz="1800" u="none" cap="none" strike="noStrike"/>
                        <a:t>Bluetooth</a:t>
                      </a:r>
                      <a:endParaRPr/>
                    </a:p>
                  </a:txBody>
                  <a:tcPr marT="45725" marB="45725" marR="91450" marL="91450"/>
                </a:tc>
                <a:tc>
                  <a:txBody>
                    <a:bodyPr/>
                    <a:lstStyle/>
                    <a:p>
                      <a:pPr indent="0" lvl="0" marL="0" marR="0" rtl="0" algn="l">
                        <a:spcBef>
                          <a:spcPts val="0"/>
                        </a:spcBef>
                        <a:spcAft>
                          <a:spcPts val="0"/>
                        </a:spcAft>
                        <a:buNone/>
                      </a:pPr>
                      <a:r>
                        <a:rPr lang="en-US" sz="1800" u="none" cap="none" strike="noStrike"/>
                        <a:t>Short-range (10 m) wireless technology</a:t>
                      </a:r>
                      <a:endParaRPr/>
                    </a:p>
                  </a:txBody>
                  <a:tcPr marT="45725" marB="45725" marR="91450" marL="91450"/>
                </a:tc>
              </a:tr>
              <a:tr h="580675">
                <a:tc>
                  <a:txBody>
                    <a:bodyPr/>
                    <a:lstStyle/>
                    <a:p>
                      <a:pPr indent="0" lvl="0" marL="0" marR="0" rtl="0" algn="l">
                        <a:spcBef>
                          <a:spcPts val="0"/>
                        </a:spcBef>
                        <a:spcAft>
                          <a:spcPts val="0"/>
                        </a:spcAft>
                        <a:buNone/>
                      </a:pPr>
                      <a:r>
                        <a:rPr lang="en-US" sz="1800" u="none" cap="none" strike="noStrike"/>
                        <a:t>802.15.3a</a:t>
                      </a:r>
                      <a:endParaRPr/>
                    </a:p>
                  </a:txBody>
                  <a:tcPr marT="45725" marB="45725" marR="91450" marL="91450"/>
                </a:tc>
                <a:tc>
                  <a:txBody>
                    <a:bodyPr/>
                    <a:lstStyle/>
                    <a:p>
                      <a:pPr indent="0" lvl="0" marL="0" marR="0" rtl="0" algn="l">
                        <a:spcBef>
                          <a:spcPts val="0"/>
                        </a:spcBef>
                        <a:spcAft>
                          <a:spcPts val="0"/>
                        </a:spcAft>
                        <a:buNone/>
                      </a:pPr>
                      <a:r>
                        <a:rPr lang="en-US" sz="1800" u="none" cap="none" strike="noStrike"/>
                        <a:t>UWB</a:t>
                      </a:r>
                      <a:endParaRPr/>
                    </a:p>
                  </a:txBody>
                  <a:tcPr marT="45725" marB="45725" marR="91450" marL="91450"/>
                </a:tc>
                <a:tc>
                  <a:txBody>
                    <a:bodyPr/>
                    <a:lstStyle/>
                    <a:p>
                      <a:pPr indent="0" lvl="0" marL="0" marR="0" rtl="0" algn="l">
                        <a:spcBef>
                          <a:spcPts val="0"/>
                        </a:spcBef>
                        <a:spcAft>
                          <a:spcPts val="0"/>
                        </a:spcAft>
                        <a:buNone/>
                      </a:pPr>
                      <a:r>
                        <a:rPr lang="en-US" sz="1800" u="none" cap="none" strike="noStrike"/>
                        <a:t>Short-range, high-bandwidth ultra-wideband (UWB) link</a:t>
                      </a:r>
                      <a:endParaRPr/>
                    </a:p>
                  </a:txBody>
                  <a:tcPr marT="45725" marB="45725" marR="91450" marL="91450"/>
                </a:tc>
              </a:tr>
              <a:tr h="580675">
                <a:tc>
                  <a:txBody>
                    <a:bodyPr/>
                    <a:lstStyle/>
                    <a:p>
                      <a:pPr indent="0" lvl="0" marL="0" marR="0" rtl="0" algn="l">
                        <a:spcBef>
                          <a:spcPts val="0"/>
                        </a:spcBef>
                        <a:spcAft>
                          <a:spcPts val="0"/>
                        </a:spcAft>
                        <a:buNone/>
                      </a:pPr>
                      <a:r>
                        <a:rPr lang="en-US" sz="1800" u="none" cap="none" strike="noStrike"/>
                        <a:t>802.15.4</a:t>
                      </a:r>
                      <a:endParaRPr/>
                    </a:p>
                  </a:txBody>
                  <a:tcPr marT="45725" marB="45725" marR="91450" marL="91450"/>
                </a:tc>
                <a:tc>
                  <a:txBody>
                    <a:bodyPr/>
                    <a:lstStyle/>
                    <a:p>
                      <a:pPr indent="0" lvl="0" marL="0" marR="0" rtl="0" algn="l">
                        <a:spcBef>
                          <a:spcPts val="0"/>
                        </a:spcBef>
                        <a:spcAft>
                          <a:spcPts val="0"/>
                        </a:spcAft>
                        <a:buNone/>
                      </a:pPr>
                      <a:r>
                        <a:rPr lang="en-US" sz="1800" u="none" cap="none" strike="noStrike"/>
                        <a:t>ZigBee</a:t>
                      </a:r>
                      <a:endParaRPr/>
                    </a:p>
                  </a:txBody>
                  <a:tcPr marT="45725" marB="45725" marR="91450" marL="91450"/>
                </a:tc>
                <a:tc>
                  <a:txBody>
                    <a:bodyPr/>
                    <a:lstStyle/>
                    <a:p>
                      <a:pPr indent="0" lvl="0" marL="0" marR="0" rtl="0" algn="l">
                        <a:spcBef>
                          <a:spcPts val="0"/>
                        </a:spcBef>
                        <a:spcAft>
                          <a:spcPts val="0"/>
                        </a:spcAft>
                        <a:buNone/>
                      </a:pPr>
                      <a:r>
                        <a:rPr lang="en-US" sz="1800" u="none" cap="none" strike="noStrike"/>
                        <a:t>Short-range wireless sensor networks</a:t>
                      </a:r>
                      <a:endParaRPr/>
                    </a:p>
                  </a:txBody>
                  <a:tcPr marT="45725" marB="45725" marR="91450" marL="91450"/>
                </a:tc>
              </a:tr>
              <a:tr h="790800">
                <a:tc>
                  <a:txBody>
                    <a:bodyPr/>
                    <a:lstStyle/>
                    <a:p>
                      <a:pPr indent="0" lvl="0" marL="0" marR="0" rtl="0" algn="l">
                        <a:spcBef>
                          <a:spcPts val="0"/>
                        </a:spcBef>
                        <a:spcAft>
                          <a:spcPts val="0"/>
                        </a:spcAft>
                        <a:buNone/>
                      </a:pPr>
                      <a:r>
                        <a:rPr lang="en-US" sz="1800" u="none" cap="none" strike="noStrike"/>
                        <a:t>802.16</a:t>
                      </a:r>
                      <a:endParaRPr/>
                    </a:p>
                  </a:txBody>
                  <a:tcPr marT="45725" marB="45725" marR="91450" marL="91450"/>
                </a:tc>
                <a:tc>
                  <a:txBody>
                    <a:bodyPr/>
                    <a:lstStyle/>
                    <a:p>
                      <a:pPr indent="0" lvl="0" marL="0" marR="0" rtl="0" algn="l">
                        <a:spcBef>
                          <a:spcPts val="0"/>
                        </a:spcBef>
                        <a:spcAft>
                          <a:spcPts val="0"/>
                        </a:spcAft>
                        <a:buNone/>
                      </a:pPr>
                      <a:r>
                        <a:rPr lang="en-US" sz="1800" u="none" cap="none" strike="noStrike"/>
                        <a:t>Wireless metropolitan area networks</a:t>
                      </a:r>
                      <a:endParaRPr/>
                    </a:p>
                  </a:txBody>
                  <a:tcPr marT="45725" marB="45725" marR="91450" marL="91450"/>
                </a:tc>
                <a:tc>
                  <a:txBody>
                    <a:bodyPr/>
                    <a:lstStyle/>
                    <a:p>
                      <a:pPr indent="0" lvl="0" marL="0" marR="0" rtl="0" algn="l">
                        <a:spcBef>
                          <a:spcPts val="0"/>
                        </a:spcBef>
                        <a:spcAft>
                          <a:spcPts val="0"/>
                        </a:spcAft>
                        <a:buNone/>
                      </a:pPr>
                      <a:r>
                        <a:rPr lang="en-US" sz="1800" u="none" cap="none" strike="noStrike"/>
                        <a:t>Covers mobile and wireless broadband access in wireless metropolitan area networks (WMANs)</a:t>
                      </a:r>
                      <a:endParaRPr/>
                    </a:p>
                  </a:txBody>
                  <a:tcPr marT="45725" marB="45725" marR="91450" marL="91450"/>
                </a:tc>
              </a:tr>
              <a:tr h="480125">
                <a:tc>
                  <a:txBody>
                    <a:bodyPr/>
                    <a:lstStyle/>
                    <a:p>
                      <a:pPr indent="0" lvl="0" marL="0" marR="0" rtl="0" algn="l">
                        <a:spcBef>
                          <a:spcPts val="0"/>
                        </a:spcBef>
                        <a:spcAft>
                          <a:spcPts val="0"/>
                        </a:spcAft>
                        <a:buNone/>
                      </a:pPr>
                      <a:r>
                        <a:rPr lang="en-US" sz="1800" u="none" cap="none" strike="noStrike"/>
                        <a:t>802.15.1</a:t>
                      </a:r>
                      <a:endParaRPr/>
                    </a:p>
                  </a:txBody>
                  <a:tcPr marT="45725" marB="45725" marR="91450" marL="91450"/>
                </a:tc>
                <a:tc>
                  <a:txBody>
                    <a:bodyPr/>
                    <a:lstStyle/>
                    <a:p>
                      <a:pPr indent="0" lvl="0" marL="0" marR="0" rtl="0" algn="l">
                        <a:spcBef>
                          <a:spcPts val="0"/>
                        </a:spcBef>
                        <a:spcAft>
                          <a:spcPts val="0"/>
                        </a:spcAft>
                        <a:buNone/>
                      </a:pPr>
                      <a:r>
                        <a:rPr lang="en-US" sz="1800" u="none" cap="none" strike="noStrike"/>
                        <a:t>Bluetooth</a:t>
                      </a:r>
                      <a:endParaRPr/>
                    </a:p>
                  </a:txBody>
                  <a:tcPr marT="45725" marB="45725" marR="91450" marL="91450"/>
                </a:tc>
                <a:tc>
                  <a:txBody>
                    <a:bodyPr/>
                    <a:lstStyle/>
                    <a:p>
                      <a:pPr indent="0" lvl="0" marL="0" marR="0" rtl="0" algn="l">
                        <a:spcBef>
                          <a:spcPts val="0"/>
                        </a:spcBef>
                        <a:spcAft>
                          <a:spcPts val="0"/>
                        </a:spcAft>
                        <a:buNone/>
                      </a:pPr>
                      <a:r>
                        <a:rPr lang="en-US" sz="1800" u="none" cap="none" strike="noStrike"/>
                        <a:t>Short-range (10 m) wireless technology</a:t>
                      </a:r>
                      <a:endParaRPr/>
                    </a:p>
                  </a:txBody>
                  <a:tcPr marT="45725" marB="45725" marR="91450" marL="91450"/>
                </a:tc>
              </a:tr>
              <a:tr h="480125">
                <a:tc>
                  <a:txBody>
                    <a:bodyPr/>
                    <a:lstStyle/>
                    <a:p>
                      <a:pPr indent="0" lvl="0" marL="0" marR="0" rtl="0" algn="l">
                        <a:spcBef>
                          <a:spcPts val="0"/>
                        </a:spcBef>
                        <a:spcAft>
                          <a:spcPts val="0"/>
                        </a:spcAft>
                        <a:buNone/>
                      </a:pPr>
                      <a:r>
                        <a:rPr lang="en-US" sz="1800" u="none" cap="none" strike="noStrike"/>
                        <a:t>802.12</a:t>
                      </a:r>
                      <a:endParaRPr/>
                    </a:p>
                  </a:txBody>
                  <a:tcPr marT="45725" marB="45725" marR="91450" marL="91450"/>
                </a:tc>
                <a:tc>
                  <a:txBody>
                    <a:bodyPr/>
                    <a:lstStyle/>
                    <a:p>
                      <a:pPr indent="0" lvl="0" marL="0" marR="0" rtl="0" algn="l">
                        <a:spcBef>
                          <a:spcPts val="0"/>
                        </a:spcBef>
                        <a:spcAft>
                          <a:spcPts val="0"/>
                        </a:spcAft>
                        <a:buNone/>
                      </a:pPr>
                      <a:r>
                        <a:rPr lang="en-US" sz="1800" u="none" cap="none" strike="noStrike"/>
                        <a:t>Demand Priority</a:t>
                      </a:r>
                      <a:endParaRPr/>
                    </a:p>
                  </a:txBody>
                  <a:tcPr marT="45725" marB="45725" marR="91450" marL="91450"/>
                </a:tc>
                <a:tc>
                  <a:txBody>
                    <a:bodyPr/>
                    <a:lstStyle/>
                    <a:p>
                      <a:pPr indent="0" lvl="0" marL="0" marR="0" rtl="0" algn="l">
                        <a:spcBef>
                          <a:spcPts val="0"/>
                        </a:spcBef>
                        <a:spcAft>
                          <a:spcPts val="0"/>
                        </a:spcAft>
                        <a:buNone/>
                      </a:pPr>
                      <a:r>
                        <a:rPr lang="en-US" sz="1800" u="none" cap="none" strike="noStrike"/>
                        <a:t>Ethernet data rate increased to 100 Mbps</a:t>
                      </a:r>
                      <a:endParaRPr/>
                    </a:p>
                  </a:txBody>
                  <a:tcPr marT="45725" marB="45725" marR="91450" marL="91450"/>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5"/>
          <p:cNvSpPr txBox="1"/>
          <p:nvPr>
            <p:ph type="title"/>
          </p:nvPr>
        </p:nvSpPr>
        <p:spPr>
          <a:xfrm>
            <a:off x="0" y="0"/>
            <a:ext cx="12192000" cy="1512710"/>
          </a:xfrm>
          <a:prstGeom prst="rect">
            <a:avLst/>
          </a:prstGeom>
          <a:gradFill>
            <a:gsLst>
              <a:gs pos="0">
                <a:srgbClr val="3F3F3F"/>
              </a:gs>
              <a:gs pos="1000">
                <a:srgbClr val="3F3F3F"/>
              </a:gs>
              <a:gs pos="100000">
                <a:srgbClr val="422C15"/>
              </a:gs>
            </a:gsLst>
            <a:lin ang="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STANDARDS.</a:t>
            </a:r>
            <a:endParaRPr b="1" sz="4800">
              <a:solidFill>
                <a:schemeClr val="lt1"/>
              </a:solidFill>
              <a:latin typeface="Arial"/>
              <a:ea typeface="Arial"/>
              <a:cs typeface="Arial"/>
              <a:sym typeface="Arial"/>
            </a:endParaRPr>
          </a:p>
        </p:txBody>
      </p:sp>
      <p:sp>
        <p:nvSpPr>
          <p:cNvPr id="498" name="Google Shape;498;p3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sp>
        <p:nvSpPr>
          <p:cNvPr id="499" name="Google Shape;499;p35"/>
          <p:cNvSpPr/>
          <p:nvPr/>
        </p:nvSpPr>
        <p:spPr>
          <a:xfrm>
            <a:off x="0" y="2506131"/>
            <a:ext cx="12192000"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en-US" sz="2000">
                <a:solidFill>
                  <a:srgbClr val="000000"/>
                </a:solidFill>
                <a:latin typeface="Arial"/>
                <a:ea typeface="Arial"/>
                <a:cs typeface="Arial"/>
                <a:sym typeface="Arial"/>
              </a:rPr>
              <a:t>A network can't exist unless each of the devices has the means of communicating with another. This fact applies whether it's your organization's network or more extensive networks like the web. </a:t>
            </a:r>
            <a:endParaRPr/>
          </a:p>
        </p:txBody>
      </p:sp>
      <p:pic>
        <p:nvPicPr>
          <p:cNvPr descr="Gears icon" id="500" name="Google Shape;500;p35"/>
          <p:cNvPicPr preferRelativeResize="0"/>
          <p:nvPr/>
        </p:nvPicPr>
        <p:blipFill rotWithShape="1">
          <a:blip r:embed="rId3">
            <a:alphaModFix/>
          </a:blip>
          <a:srcRect b="0" l="0" r="0" t="0"/>
          <a:stretch/>
        </p:blipFill>
        <p:spPr>
          <a:xfrm>
            <a:off x="10679291" y="0"/>
            <a:ext cx="1512710" cy="151271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6"/>
          <p:cNvSpPr txBox="1"/>
          <p:nvPr>
            <p:ph type="title"/>
          </p:nvPr>
        </p:nvSpPr>
        <p:spPr>
          <a:xfrm>
            <a:off x="0" y="0"/>
            <a:ext cx="12192000" cy="4064000"/>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a:t>
            </a:r>
            <a:endParaRPr b="1" sz="4800">
              <a:solidFill>
                <a:schemeClr val="lt1"/>
              </a:solidFill>
              <a:latin typeface="Arial"/>
              <a:ea typeface="Arial"/>
              <a:cs typeface="Arial"/>
              <a:sym typeface="Arial"/>
            </a:endParaRPr>
          </a:p>
        </p:txBody>
      </p:sp>
      <p:sp>
        <p:nvSpPr>
          <p:cNvPr id="506" name="Google Shape;506;p3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girl playing with molecule model" id="507" name="Google Shape;507;p36"/>
          <p:cNvPicPr preferRelativeResize="0"/>
          <p:nvPr>
            <p:ph idx="4294967295" type="body"/>
          </p:nvPr>
        </p:nvPicPr>
        <p:blipFill rotWithShape="1">
          <a:blip r:embed="rId3">
            <a:alphaModFix/>
          </a:blip>
          <a:srcRect b="0" l="0" r="0" t="0"/>
          <a:stretch/>
        </p:blipFill>
        <p:spPr>
          <a:xfrm>
            <a:off x="2934761" y="2652888"/>
            <a:ext cx="5192996" cy="346568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7"/>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a:t>
            </a:r>
            <a:endParaRPr b="1" sz="4800">
              <a:solidFill>
                <a:schemeClr val="lt1"/>
              </a:solidFill>
              <a:latin typeface="Arial"/>
              <a:ea typeface="Arial"/>
              <a:cs typeface="Arial"/>
              <a:sym typeface="Arial"/>
            </a:endParaRPr>
          </a:p>
        </p:txBody>
      </p:sp>
      <p:sp>
        <p:nvSpPr>
          <p:cNvPr id="513" name="Google Shape;513;p37"/>
          <p:cNvSpPr txBox="1"/>
          <p:nvPr>
            <p:ph idx="1" type="body"/>
          </p:nvPr>
        </p:nvSpPr>
        <p:spPr>
          <a:xfrm>
            <a:off x="0" y="1528762"/>
            <a:ext cx="12192000" cy="4586288"/>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lang="en-US">
                <a:latin typeface="Arial"/>
                <a:ea typeface="Arial"/>
                <a:cs typeface="Arial"/>
                <a:sym typeface="Arial"/>
              </a:rPr>
              <a:t>There are several network standard-compliant devices that make up the structure of your networks. Depending on the network's size, you might use several of these devices to build the backbone of your network. </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lang="en-US">
                <a:latin typeface="Arial"/>
                <a:ea typeface="Arial"/>
                <a:cs typeface="Arial"/>
                <a:sym typeface="Arial"/>
              </a:rPr>
              <a:t>These devices are:</a:t>
            </a:r>
            <a:endParaRPr>
              <a:latin typeface="Arial"/>
              <a:ea typeface="Arial"/>
              <a:cs typeface="Arial"/>
              <a:sym typeface="Arial"/>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Repeaters</a:t>
            </a:r>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Hubs</a:t>
            </a:r>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Bridges</a:t>
            </a:r>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Switches</a:t>
            </a:r>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Routers</a:t>
            </a:r>
            <a:endParaRPr>
              <a:latin typeface="Arial"/>
              <a:ea typeface="Arial"/>
              <a:cs typeface="Arial"/>
              <a:sym typeface="Arial"/>
            </a:endParaRPr>
          </a:p>
        </p:txBody>
      </p:sp>
      <p:sp>
        <p:nvSpPr>
          <p:cNvPr id="514" name="Google Shape;514;p3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515" name="Google Shape;515;p37"/>
          <p:cNvPicPr preferRelativeResize="0"/>
          <p:nvPr/>
        </p:nvPicPr>
        <p:blipFill rotWithShape="1">
          <a:blip r:embed="rId3">
            <a:alphaModFix/>
          </a:blip>
          <a:srcRect b="0" l="0" r="0" t="0"/>
          <a:stretch/>
        </p:blipFill>
        <p:spPr>
          <a:xfrm>
            <a:off x="10663239" y="-1"/>
            <a:ext cx="1528761" cy="152876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8"/>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521" name="Google Shape;521;p38"/>
          <p:cNvSpPr txBox="1"/>
          <p:nvPr>
            <p:ph idx="1" type="body"/>
          </p:nvPr>
        </p:nvSpPr>
        <p:spPr>
          <a:xfrm>
            <a:off x="0" y="1552066"/>
            <a:ext cx="12192000" cy="3729797"/>
          </a:xfrm>
          <a:prstGeom prst="rect">
            <a:avLst/>
          </a:prstGeom>
          <a:noFill/>
          <a:ln>
            <a:noFill/>
          </a:ln>
        </p:spPr>
        <p:txBody>
          <a:bodyPr anchorCtr="0" anchor="ctr" bIns="108000" lIns="108000" spcFirstLastPara="1" rIns="108000" wrap="square" tIns="108000">
            <a:normAutofit/>
          </a:bodyPr>
          <a:lstStyle/>
          <a:p>
            <a:pPr indent="-228600" lvl="0" marL="228600" rtl="0" algn="just">
              <a:lnSpc>
                <a:spcPct val="120000"/>
              </a:lnSpc>
              <a:spcBef>
                <a:spcPts val="0"/>
              </a:spcBef>
              <a:spcAft>
                <a:spcPts val="0"/>
              </a:spcAft>
              <a:buSzPts val="2000"/>
              <a:buFont typeface="Noto Sans Symbols"/>
              <a:buChar char="⮚"/>
            </a:pPr>
            <a:r>
              <a:rPr lang="en-US">
                <a:latin typeface="Arial"/>
                <a:ea typeface="Arial"/>
                <a:cs typeface="Arial"/>
                <a:sym typeface="Arial"/>
              </a:rPr>
              <a:t>Nearly all of these devices depend on a media access control or an Internet Protocol (IP) address to deliver data on the network.</a:t>
            </a:r>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What is a media access control address?</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The media access control (MAC) address is a unique identifier assigned to every network-enabled device at the time of manufacture.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It's sometimes referred to as the burnt-in address, the Ethernet hardware address, or a physical address.</a:t>
            </a:r>
            <a:endParaRPr/>
          </a:p>
        </p:txBody>
      </p:sp>
      <p:sp>
        <p:nvSpPr>
          <p:cNvPr id="522" name="Google Shape;522;p3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523" name="Google Shape;523;p38"/>
          <p:cNvPicPr preferRelativeResize="0"/>
          <p:nvPr/>
        </p:nvPicPr>
        <p:blipFill rotWithShape="1">
          <a:blip r:embed="rId3">
            <a:alphaModFix/>
          </a:blip>
          <a:srcRect b="0" l="0" r="0" t="0"/>
          <a:stretch/>
        </p:blipFill>
        <p:spPr>
          <a:xfrm>
            <a:off x="10893778" y="0"/>
            <a:ext cx="1298222" cy="129822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9"/>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pic>
        <p:nvPicPr>
          <p:cNvPr id="529" name="Google Shape;529;p39"/>
          <p:cNvPicPr preferRelativeResize="0"/>
          <p:nvPr>
            <p:ph idx="1" type="body"/>
          </p:nvPr>
        </p:nvPicPr>
        <p:blipFill rotWithShape="1">
          <a:blip r:embed="rId3">
            <a:alphaModFix/>
          </a:blip>
          <a:srcRect b="0" l="0" r="0" t="0"/>
          <a:stretch/>
        </p:blipFill>
        <p:spPr>
          <a:xfrm>
            <a:off x="48128" y="1528760"/>
            <a:ext cx="5802780" cy="4583282"/>
          </a:xfrm>
          <a:prstGeom prst="rect">
            <a:avLst/>
          </a:prstGeom>
          <a:noFill/>
          <a:ln>
            <a:noFill/>
          </a:ln>
        </p:spPr>
      </p:pic>
      <p:sp>
        <p:nvSpPr>
          <p:cNvPr id="530" name="Google Shape;530;p3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531" name="Google Shape;531;p39"/>
          <p:cNvPicPr preferRelativeResize="0"/>
          <p:nvPr/>
        </p:nvPicPr>
        <p:blipFill rotWithShape="1">
          <a:blip r:embed="rId4">
            <a:alphaModFix/>
          </a:blip>
          <a:srcRect b="0" l="0" r="0" t="0"/>
          <a:stretch/>
        </p:blipFill>
        <p:spPr>
          <a:xfrm>
            <a:off x="10880557" y="-1"/>
            <a:ext cx="1311443" cy="1311443"/>
          </a:xfrm>
          <a:prstGeom prst="rect">
            <a:avLst/>
          </a:prstGeom>
          <a:noFill/>
          <a:ln>
            <a:noFill/>
          </a:ln>
        </p:spPr>
      </p:pic>
      <p:sp>
        <p:nvSpPr>
          <p:cNvPr id="532" name="Google Shape;532;p39"/>
          <p:cNvSpPr/>
          <p:nvPr/>
        </p:nvSpPr>
        <p:spPr>
          <a:xfrm>
            <a:off x="5850906" y="1528760"/>
            <a:ext cx="6341093" cy="409342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The MAC address has a standard composition of six hexadecimal numbers separated by a colon or dash.</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a:t>
            </a:r>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The first three numbers of the MAC address define the manufacturer's organizationally unique identifier (OUI) and the remaining three numbers uniquely identify the device.</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a:t>
            </a:r>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For example, if the MAC address is AA-6A-BA-2B-68-C1 then the OUI is AA-6A-BA and 2B-68-C1 is the device ID.</a:t>
            </a:r>
            <a:endParaRPr sz="20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
          <p:cNvSpPr txBox="1"/>
          <p:nvPr>
            <p:ph type="title"/>
          </p:nvPr>
        </p:nvSpPr>
        <p:spPr>
          <a:xfrm>
            <a:off x="11289" y="67734"/>
            <a:ext cx="3273778" cy="6049106"/>
          </a:xfrm>
          <a:prstGeom prst="rect">
            <a:avLst/>
          </a:prstGeom>
          <a:solidFill>
            <a:srgbClr val="422C15"/>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sz="4000">
                <a:solidFill>
                  <a:schemeClr val="lt1"/>
                </a:solidFill>
                <a:latin typeface="Arial"/>
                <a:ea typeface="Arial"/>
                <a:cs typeface="Arial"/>
                <a:sym typeface="Arial"/>
              </a:rPr>
              <a:t>COURSE OBJECTIVE.</a:t>
            </a:r>
            <a:br>
              <a:rPr lang="en-US" sz="4000">
                <a:solidFill>
                  <a:schemeClr val="lt1"/>
                </a:solidFill>
                <a:latin typeface="Arial"/>
                <a:ea typeface="Arial"/>
                <a:cs typeface="Arial"/>
                <a:sym typeface="Arial"/>
              </a:rPr>
            </a:br>
            <a:endParaRPr sz="4000">
              <a:solidFill>
                <a:schemeClr val="lt1"/>
              </a:solidFill>
              <a:latin typeface="Arial"/>
              <a:ea typeface="Arial"/>
              <a:cs typeface="Arial"/>
              <a:sym typeface="Arial"/>
            </a:endParaRPr>
          </a:p>
        </p:txBody>
      </p:sp>
      <p:pic>
        <p:nvPicPr>
          <p:cNvPr descr="Man and Woman icon" id="240" name="Google Shape;240;p4"/>
          <p:cNvPicPr preferRelativeResize="0"/>
          <p:nvPr/>
        </p:nvPicPr>
        <p:blipFill rotWithShape="1">
          <a:blip r:embed="rId3">
            <a:alphaModFix/>
          </a:blip>
          <a:srcRect b="0" l="0" r="0" t="0"/>
          <a:stretch/>
        </p:blipFill>
        <p:spPr>
          <a:xfrm>
            <a:off x="980675" y="4994390"/>
            <a:ext cx="1122450" cy="1122450"/>
          </a:xfrm>
          <a:prstGeom prst="rect">
            <a:avLst/>
          </a:prstGeom>
          <a:noFill/>
          <a:ln>
            <a:noFill/>
          </a:ln>
        </p:spPr>
      </p:pic>
      <p:sp>
        <p:nvSpPr>
          <p:cNvPr id="241" name="Google Shape;241;p4"/>
          <p:cNvSpPr txBox="1"/>
          <p:nvPr>
            <p:ph idx="1" type="body"/>
          </p:nvPr>
        </p:nvSpPr>
        <p:spPr>
          <a:xfrm>
            <a:off x="3285066" y="1467556"/>
            <a:ext cx="8906931" cy="4581552"/>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SzPts val="2000"/>
              <a:buChar char="•"/>
            </a:pPr>
            <a:r>
              <a:rPr lang="en-US">
                <a:solidFill>
                  <a:srgbClr val="000000"/>
                </a:solidFill>
                <a:latin typeface="Arial"/>
                <a:ea typeface="Arial"/>
                <a:cs typeface="Arial"/>
                <a:sym typeface="Arial"/>
              </a:rPr>
              <a:t>Describe the function and operation of network devices.</a:t>
            </a:r>
            <a:endParaRPr/>
          </a:p>
          <a:p>
            <a:pPr indent="-228600" lvl="0" marL="228600" rtl="0" algn="l">
              <a:lnSpc>
                <a:spcPct val="120000"/>
              </a:lnSpc>
              <a:spcBef>
                <a:spcPts val="1000"/>
              </a:spcBef>
              <a:spcAft>
                <a:spcPts val="0"/>
              </a:spcAft>
              <a:buSzPts val="2000"/>
              <a:buChar char="•"/>
            </a:pPr>
            <a:r>
              <a:rPr lang="en-US">
                <a:solidFill>
                  <a:srgbClr val="000000"/>
                </a:solidFill>
                <a:latin typeface="Arial"/>
                <a:ea typeface="Arial"/>
                <a:cs typeface="Arial"/>
                <a:sym typeface="Arial"/>
              </a:rPr>
              <a:t>Describe the functionality of networks</a:t>
            </a:r>
            <a:endParaRPr/>
          </a:p>
          <a:p>
            <a:pPr indent="-228600" lvl="0" marL="228600" rtl="0" algn="l">
              <a:lnSpc>
                <a:spcPct val="120000"/>
              </a:lnSpc>
              <a:spcBef>
                <a:spcPts val="1000"/>
              </a:spcBef>
              <a:spcAft>
                <a:spcPts val="0"/>
              </a:spcAft>
              <a:buSzPts val="2000"/>
              <a:buChar char="•"/>
            </a:pPr>
            <a:r>
              <a:rPr lang="en-US">
                <a:solidFill>
                  <a:srgbClr val="000000"/>
                </a:solidFill>
                <a:latin typeface="Arial"/>
                <a:ea typeface="Arial"/>
                <a:cs typeface="Arial"/>
                <a:sym typeface="Arial"/>
              </a:rPr>
              <a:t>Identify the possible media types for network connections</a:t>
            </a:r>
            <a:endParaRPr/>
          </a:p>
          <a:p>
            <a:pPr indent="-228600" lvl="0" marL="228600" rtl="0" algn="l">
              <a:lnSpc>
                <a:spcPct val="120000"/>
              </a:lnSpc>
              <a:spcBef>
                <a:spcPts val="1000"/>
              </a:spcBef>
              <a:spcAft>
                <a:spcPts val="0"/>
              </a:spcAft>
              <a:buSzPts val="2000"/>
              <a:buChar char="•"/>
            </a:pPr>
            <a:r>
              <a:rPr lang="en-US">
                <a:latin typeface="Arial"/>
                <a:ea typeface="Arial"/>
                <a:cs typeface="Arial"/>
                <a:sym typeface="Arial"/>
              </a:rPr>
              <a:t>Describe the differences between Networks.</a:t>
            </a:r>
            <a:endParaRPr>
              <a:latin typeface="Arial"/>
              <a:ea typeface="Arial"/>
              <a:cs typeface="Arial"/>
              <a:sym typeface="Arial"/>
            </a:endParaRPr>
          </a:p>
          <a:p>
            <a:pPr indent="-228600" lvl="0" marL="228600" rtl="0" algn="l">
              <a:lnSpc>
                <a:spcPct val="120000"/>
              </a:lnSpc>
              <a:spcBef>
                <a:spcPts val="1000"/>
              </a:spcBef>
              <a:spcAft>
                <a:spcPts val="0"/>
              </a:spcAft>
              <a:buSzPts val="2000"/>
              <a:buChar char="•"/>
            </a:pPr>
            <a:r>
              <a:rPr lang="en-US">
                <a:latin typeface="Arial"/>
                <a:ea typeface="Arial"/>
                <a:cs typeface="Arial"/>
                <a:sym typeface="Arial"/>
              </a:rPr>
              <a:t>List the different network protocols and network standards.</a:t>
            </a:r>
            <a:endParaRPr/>
          </a:p>
          <a:p>
            <a:pPr indent="-228600" lvl="0" marL="228600" rtl="0" algn="l">
              <a:lnSpc>
                <a:spcPct val="120000"/>
              </a:lnSpc>
              <a:spcBef>
                <a:spcPts val="1000"/>
              </a:spcBef>
              <a:spcAft>
                <a:spcPts val="0"/>
              </a:spcAft>
              <a:buClr>
                <a:srgbClr val="B71E42"/>
              </a:buClr>
              <a:buSzPts val="2000"/>
              <a:buChar char="•"/>
            </a:pPr>
            <a:r>
              <a:rPr lang="en-US">
                <a:solidFill>
                  <a:srgbClr val="000000"/>
                </a:solidFill>
                <a:latin typeface="Arial"/>
                <a:ea typeface="Arial"/>
                <a:cs typeface="Arial"/>
                <a:sym typeface="Arial"/>
              </a:rPr>
              <a:t>Describe network communication concepts like the TCP/IP model, OSI model,DNS, and ports.</a:t>
            </a:r>
            <a:endParaRPr>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0"/>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538" name="Google Shape;538;p40"/>
          <p:cNvSpPr txBox="1"/>
          <p:nvPr>
            <p:ph idx="1" type="body"/>
          </p:nvPr>
        </p:nvSpPr>
        <p:spPr>
          <a:xfrm>
            <a:off x="0" y="1552066"/>
            <a:ext cx="12192000" cy="3729797"/>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REPEATER</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A repeater is a two-port device that repeats network signals. Repeaters are used when network devices are some distance from each other. </a:t>
            </a:r>
            <a:endParaRPr>
              <a:latin typeface="Arial"/>
              <a:ea typeface="Arial"/>
              <a:cs typeface="Arial"/>
              <a:sym typeface="Arial"/>
            </a:endParaRPr>
          </a:p>
        </p:txBody>
      </p:sp>
      <p:sp>
        <p:nvSpPr>
          <p:cNvPr id="539" name="Google Shape;539;p4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540" name="Google Shape;540;p40"/>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pic>
        <p:nvPicPr>
          <p:cNvPr id="541" name="Google Shape;541;p40"/>
          <p:cNvPicPr preferRelativeResize="0"/>
          <p:nvPr/>
        </p:nvPicPr>
        <p:blipFill rotWithShape="1">
          <a:blip r:embed="rId4">
            <a:alphaModFix/>
          </a:blip>
          <a:srcRect b="0" l="0" r="0" t="0"/>
          <a:stretch/>
        </p:blipFill>
        <p:spPr>
          <a:xfrm>
            <a:off x="9436768" y="1576891"/>
            <a:ext cx="2743200" cy="1666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1"/>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547" name="Google Shape;547;p41"/>
          <p:cNvSpPr txBox="1"/>
          <p:nvPr>
            <p:ph idx="1" type="body"/>
          </p:nvPr>
        </p:nvSpPr>
        <p:spPr>
          <a:xfrm>
            <a:off x="0" y="1552066"/>
            <a:ext cx="12192000" cy="2896359"/>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REPEATER</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A repeater doesn't modify or interpret data packets before it resends them, and it doesn't amplify the signal. Instead, it regenerates the data packet at the original strength, bit by bit.</a:t>
            </a:r>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p:txBody>
      </p:sp>
      <p:sp>
        <p:nvSpPr>
          <p:cNvPr id="548" name="Google Shape;548;p4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549" name="Google Shape;549;p41"/>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pic>
        <p:nvPicPr>
          <p:cNvPr id="550" name="Google Shape;550;p41"/>
          <p:cNvPicPr preferRelativeResize="0"/>
          <p:nvPr/>
        </p:nvPicPr>
        <p:blipFill rotWithShape="1">
          <a:blip r:embed="rId4">
            <a:alphaModFix/>
          </a:blip>
          <a:srcRect b="0" l="0" r="0" t="0"/>
          <a:stretch/>
        </p:blipFill>
        <p:spPr>
          <a:xfrm>
            <a:off x="9308432" y="4448425"/>
            <a:ext cx="2743200" cy="1666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2"/>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556" name="Google Shape;556;p42"/>
          <p:cNvSpPr txBox="1"/>
          <p:nvPr>
            <p:ph idx="1" type="body"/>
          </p:nvPr>
        </p:nvSpPr>
        <p:spPr>
          <a:xfrm>
            <a:off x="0" y="2490525"/>
            <a:ext cx="12192000" cy="2896359"/>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BRIDGE.</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A bridge divides a network into network segments and can filter and forward data packets between these segments. </a:t>
            </a:r>
            <a:endParaRPr>
              <a:latin typeface="Arial"/>
              <a:ea typeface="Arial"/>
              <a:cs typeface="Arial"/>
              <a:sym typeface="Arial"/>
            </a:endParaRPr>
          </a:p>
        </p:txBody>
      </p:sp>
      <p:sp>
        <p:nvSpPr>
          <p:cNvPr id="557" name="Google Shape;557;p4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558" name="Google Shape;558;p42"/>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pic>
        <p:nvPicPr>
          <p:cNvPr id="559" name="Google Shape;559;p42"/>
          <p:cNvPicPr preferRelativeResize="0"/>
          <p:nvPr/>
        </p:nvPicPr>
        <p:blipFill rotWithShape="1">
          <a:blip r:embed="rId4">
            <a:alphaModFix/>
          </a:blip>
          <a:srcRect b="0" l="0" r="0" t="0"/>
          <a:stretch/>
        </p:blipFill>
        <p:spPr>
          <a:xfrm>
            <a:off x="8401802" y="1528763"/>
            <a:ext cx="3790198" cy="214228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3"/>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565" name="Google Shape;565;p43"/>
          <p:cNvSpPr txBox="1"/>
          <p:nvPr>
            <p:ph idx="1" type="body"/>
          </p:nvPr>
        </p:nvSpPr>
        <p:spPr>
          <a:xfrm>
            <a:off x="0" y="1552066"/>
            <a:ext cx="12192000" cy="2896359"/>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Hub</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A hub acts as a multiport repeater on a network. Hubs are used to connect more than one device and structure the layout of a network.</a:t>
            </a:r>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Hubs contain multiple ports that act as an input/output Ethernet connection between the hub and a network device. </a:t>
            </a:r>
            <a:endParaRPr/>
          </a:p>
        </p:txBody>
      </p:sp>
      <p:sp>
        <p:nvSpPr>
          <p:cNvPr id="566" name="Google Shape;566;p4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567" name="Google Shape;567;p43"/>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pic>
        <p:nvPicPr>
          <p:cNvPr id="568" name="Google Shape;568;p43"/>
          <p:cNvPicPr preferRelativeResize="0"/>
          <p:nvPr/>
        </p:nvPicPr>
        <p:blipFill rotWithShape="1">
          <a:blip r:embed="rId4">
            <a:alphaModFix/>
          </a:blip>
          <a:srcRect b="0" l="0" r="0" t="0"/>
          <a:stretch/>
        </p:blipFill>
        <p:spPr>
          <a:xfrm>
            <a:off x="9059779" y="4140432"/>
            <a:ext cx="3096125" cy="196233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4"/>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574" name="Google Shape;574;p44"/>
          <p:cNvSpPr txBox="1"/>
          <p:nvPr>
            <p:ph idx="1" type="body"/>
          </p:nvPr>
        </p:nvSpPr>
        <p:spPr>
          <a:xfrm>
            <a:off x="0" y="1552066"/>
            <a:ext cx="12192000" cy="2896359"/>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Hub</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A hub can operate at only one speed, which is the speed of the slowest network device on the network. It doesn't interpret or filter data packets and sends copies of each data packet to all attached devices.</a:t>
            </a:r>
            <a:endParaRPr>
              <a:latin typeface="Arial"/>
              <a:ea typeface="Arial"/>
              <a:cs typeface="Arial"/>
              <a:sym typeface="Arial"/>
            </a:endParaRPr>
          </a:p>
        </p:txBody>
      </p:sp>
      <p:sp>
        <p:nvSpPr>
          <p:cNvPr id="575" name="Google Shape;575;p4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576" name="Google Shape;576;p44"/>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pic>
        <p:nvPicPr>
          <p:cNvPr id="577" name="Google Shape;577;p44"/>
          <p:cNvPicPr preferRelativeResize="0"/>
          <p:nvPr/>
        </p:nvPicPr>
        <p:blipFill rotWithShape="1">
          <a:blip r:embed="rId4">
            <a:alphaModFix/>
          </a:blip>
          <a:srcRect b="0" l="0" r="0" t="0"/>
          <a:stretch/>
        </p:blipFill>
        <p:spPr>
          <a:xfrm>
            <a:off x="9059779" y="4140432"/>
            <a:ext cx="3096125" cy="196233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5"/>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583" name="Google Shape;583;p45"/>
          <p:cNvSpPr txBox="1"/>
          <p:nvPr>
            <p:ph idx="1" type="body"/>
          </p:nvPr>
        </p:nvSpPr>
        <p:spPr>
          <a:xfrm>
            <a:off x="0" y="1552066"/>
            <a:ext cx="12192000" cy="2896359"/>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Types of hubs</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Fast Ethernet: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Dual speed:</a:t>
            </a:r>
            <a:endParaRPr/>
          </a:p>
        </p:txBody>
      </p:sp>
      <p:sp>
        <p:nvSpPr>
          <p:cNvPr id="584" name="Google Shape;584;p4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585" name="Google Shape;585;p45"/>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pic>
        <p:nvPicPr>
          <p:cNvPr id="586" name="Google Shape;586;p45"/>
          <p:cNvPicPr preferRelativeResize="0"/>
          <p:nvPr/>
        </p:nvPicPr>
        <p:blipFill rotWithShape="1">
          <a:blip r:embed="rId4">
            <a:alphaModFix/>
          </a:blip>
          <a:srcRect b="0" l="0" r="0" t="0"/>
          <a:stretch/>
        </p:blipFill>
        <p:spPr>
          <a:xfrm>
            <a:off x="9059779" y="4140432"/>
            <a:ext cx="3096125" cy="196233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6"/>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592" name="Google Shape;592;p46"/>
          <p:cNvSpPr txBox="1"/>
          <p:nvPr>
            <p:ph idx="1" type="body"/>
          </p:nvPr>
        </p:nvSpPr>
        <p:spPr>
          <a:xfrm>
            <a:off x="0" y="1552066"/>
            <a:ext cx="12192000" cy="2796736"/>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Types of hubs</a:t>
            </a:r>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Fast Ethernet: </a:t>
            </a:r>
            <a:endParaRPr b="1">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This hub is used for 100-Mbps networks and comes as Class I and Class II type hubs. The primary difference between the two is the amount of delay in data transmission. </a:t>
            </a:r>
            <a:endParaRPr>
              <a:latin typeface="Arial"/>
              <a:ea typeface="Arial"/>
              <a:cs typeface="Arial"/>
              <a:sym typeface="Arial"/>
            </a:endParaRPr>
          </a:p>
        </p:txBody>
      </p:sp>
      <p:sp>
        <p:nvSpPr>
          <p:cNvPr id="593" name="Google Shape;593;p4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594" name="Google Shape;594;p46"/>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pic>
        <p:nvPicPr>
          <p:cNvPr id="595" name="Google Shape;595;p46"/>
          <p:cNvPicPr preferRelativeResize="0"/>
          <p:nvPr/>
        </p:nvPicPr>
        <p:blipFill rotWithShape="1">
          <a:blip r:embed="rId4">
            <a:alphaModFix/>
          </a:blip>
          <a:srcRect b="0" l="0" r="0" t="0"/>
          <a:stretch/>
        </p:blipFill>
        <p:spPr>
          <a:xfrm>
            <a:off x="9421647" y="4348802"/>
            <a:ext cx="2770353" cy="175585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7"/>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601" name="Google Shape;601;p47"/>
          <p:cNvSpPr txBox="1"/>
          <p:nvPr>
            <p:ph idx="1" type="body"/>
          </p:nvPr>
        </p:nvSpPr>
        <p:spPr>
          <a:xfrm>
            <a:off x="0" y="1552066"/>
            <a:ext cx="12192000" cy="4572008"/>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Types of hubs</a:t>
            </a:r>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Fast Ethernet: </a:t>
            </a:r>
            <a:endParaRPr b="1">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A Class I hub introduces a signal delay of up to 140-bit times. A Class II hub has a delay of up to 96-bit times. The delay allows for the transcoding of data between different base types. </a:t>
            </a:r>
            <a:endParaRPr>
              <a:latin typeface="Arial"/>
              <a:ea typeface="Arial"/>
              <a:cs typeface="Arial"/>
              <a:sym typeface="Arial"/>
            </a:endParaRPr>
          </a:p>
          <a:p>
            <a:pPr indent="0" lvl="0" marL="0" rtl="0" algn="just">
              <a:lnSpc>
                <a:spcPct val="120000"/>
              </a:lnSpc>
              <a:spcBef>
                <a:spcPts val="1000"/>
              </a:spcBef>
              <a:spcAft>
                <a:spcPts val="0"/>
              </a:spcAft>
              <a:buSzPts val="2000"/>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Only two Class II hubs can be used in a hub-based network. Class II hubs increase the likelihood of packet collisions because of their higher speeds.</a:t>
            </a:r>
            <a:endParaRPr>
              <a:latin typeface="Arial"/>
              <a:ea typeface="Arial"/>
              <a:cs typeface="Arial"/>
              <a:sym typeface="Arial"/>
            </a:endParaRPr>
          </a:p>
        </p:txBody>
      </p:sp>
      <p:sp>
        <p:nvSpPr>
          <p:cNvPr id="602" name="Google Shape;602;p4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603" name="Google Shape;603;p47"/>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pic>
        <p:nvPicPr>
          <p:cNvPr id="604" name="Google Shape;604;p47"/>
          <p:cNvPicPr preferRelativeResize="0"/>
          <p:nvPr/>
        </p:nvPicPr>
        <p:blipFill rotWithShape="1">
          <a:blip r:embed="rId4">
            <a:alphaModFix/>
          </a:blip>
          <a:srcRect b="0" l="0" r="0" t="0"/>
          <a:stretch/>
        </p:blipFill>
        <p:spPr>
          <a:xfrm>
            <a:off x="10154654" y="1528763"/>
            <a:ext cx="2037346" cy="12912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8"/>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610" name="Google Shape;610;p48"/>
          <p:cNvSpPr txBox="1"/>
          <p:nvPr>
            <p:ph idx="1" type="body"/>
          </p:nvPr>
        </p:nvSpPr>
        <p:spPr>
          <a:xfrm>
            <a:off x="0" y="1552066"/>
            <a:ext cx="12192000" cy="4442334"/>
          </a:xfrm>
          <a:prstGeom prst="rect">
            <a:avLst/>
          </a:prstGeom>
          <a:noFill/>
          <a:ln>
            <a:noFill/>
          </a:ln>
        </p:spPr>
        <p:txBody>
          <a:bodyPr anchorCtr="0" anchor="ctr" bIns="108000" lIns="108000" spcFirstLastPara="1" rIns="108000" wrap="square" tIns="108000">
            <a:normAutofit fontScale="92500"/>
          </a:bodyPr>
          <a:lstStyle/>
          <a:p>
            <a:pPr indent="0" lvl="0" marL="0" rtl="0" algn="just">
              <a:lnSpc>
                <a:spcPct val="120000"/>
              </a:lnSpc>
              <a:spcBef>
                <a:spcPts val="0"/>
              </a:spcBef>
              <a:spcAft>
                <a:spcPts val="0"/>
              </a:spcAft>
              <a:buSzPct val="100000"/>
              <a:buNone/>
            </a:pPr>
            <a:r>
              <a:rPr b="1" lang="en-US">
                <a:latin typeface="Arial"/>
                <a:ea typeface="Arial"/>
                <a:cs typeface="Arial"/>
                <a:sym typeface="Arial"/>
              </a:rPr>
              <a:t>Types of hubs</a:t>
            </a:r>
            <a:endParaRPr/>
          </a:p>
          <a:p>
            <a:pPr indent="0" lvl="0" marL="0" rtl="0" algn="just">
              <a:lnSpc>
                <a:spcPct val="120000"/>
              </a:lnSpc>
              <a:spcBef>
                <a:spcPts val="1000"/>
              </a:spcBef>
              <a:spcAft>
                <a:spcPts val="0"/>
              </a:spcAft>
              <a:buSzPct val="100000"/>
              <a:buNone/>
            </a:pPr>
            <a:r>
              <a:rPr b="1" lang="en-US">
                <a:latin typeface="Arial"/>
                <a:ea typeface="Arial"/>
                <a:cs typeface="Arial"/>
                <a:sym typeface="Arial"/>
              </a:rPr>
              <a:t>Dual speed</a:t>
            </a:r>
            <a:endParaRPr/>
          </a:p>
          <a:p>
            <a:pPr indent="0" lvl="0" marL="0" rtl="0" algn="just">
              <a:lnSpc>
                <a:spcPct val="120000"/>
              </a:lnSpc>
              <a:spcBef>
                <a:spcPts val="1000"/>
              </a:spcBef>
              <a:spcAft>
                <a:spcPts val="0"/>
              </a:spcAft>
              <a:buSzPct val="100000"/>
              <a:buNone/>
            </a:pPr>
            <a:r>
              <a:t/>
            </a:r>
            <a:endParaRPr b="1">
              <a:latin typeface="Arial"/>
              <a:ea typeface="Arial"/>
              <a:cs typeface="Arial"/>
              <a:sym typeface="Arial"/>
            </a:endParaRPr>
          </a:p>
          <a:p>
            <a:pPr indent="-228600" lvl="0" marL="228600" rtl="0" algn="just">
              <a:lnSpc>
                <a:spcPct val="120000"/>
              </a:lnSpc>
              <a:spcBef>
                <a:spcPts val="1000"/>
              </a:spcBef>
              <a:spcAft>
                <a:spcPts val="0"/>
              </a:spcAft>
              <a:buSzPct val="100000"/>
              <a:buFont typeface="Noto Sans Symbols"/>
              <a:buChar char="⮚"/>
            </a:pPr>
            <a:r>
              <a:rPr lang="en-US">
                <a:latin typeface="Arial"/>
                <a:ea typeface="Arial"/>
                <a:cs typeface="Arial"/>
                <a:sym typeface="Arial"/>
              </a:rPr>
              <a:t>With a traditional hub network, the speed of the network was governed by the slowest network device attached. For example, if you had 10-Mbps and 100-Mbps devices connected to a network, the speed of the whole network was only 10 Mbps. </a:t>
            </a:r>
            <a:endParaRPr>
              <a:latin typeface="Arial"/>
              <a:ea typeface="Arial"/>
              <a:cs typeface="Arial"/>
              <a:sym typeface="Arial"/>
            </a:endParaRPr>
          </a:p>
          <a:p>
            <a:pPr indent="-228600" lvl="0" marL="228600" rtl="0" algn="just">
              <a:lnSpc>
                <a:spcPct val="120000"/>
              </a:lnSpc>
              <a:spcBef>
                <a:spcPts val="1000"/>
              </a:spcBef>
              <a:spcAft>
                <a:spcPts val="0"/>
              </a:spcAft>
              <a:buSzPct val="100000"/>
              <a:buFont typeface="Noto Sans Symbols"/>
              <a:buChar char="⮚"/>
            </a:pPr>
            <a:r>
              <a:rPr lang="en-US">
                <a:latin typeface="Arial"/>
                <a:ea typeface="Arial"/>
                <a:cs typeface="Arial"/>
                <a:sym typeface="Arial"/>
              </a:rPr>
              <a:t>Dual-speed hubs solve the problem by acting as a bridge between the two different-speed devices.</a:t>
            </a:r>
            <a:endParaRPr/>
          </a:p>
          <a:p>
            <a:pPr indent="-228600" lvl="0" marL="228600" rtl="0" algn="just">
              <a:lnSpc>
                <a:spcPct val="120000"/>
              </a:lnSpc>
              <a:spcBef>
                <a:spcPts val="1000"/>
              </a:spcBef>
              <a:spcAft>
                <a:spcPts val="0"/>
              </a:spcAft>
              <a:buSzPct val="100000"/>
              <a:buFont typeface="Noto Sans Symbols"/>
              <a:buChar char="⮚"/>
            </a:pPr>
            <a:r>
              <a:rPr lang="en-US">
                <a:latin typeface="Arial"/>
                <a:ea typeface="Arial"/>
                <a:cs typeface="Arial"/>
                <a:sym typeface="Arial"/>
              </a:rPr>
              <a:t>Hubs are used for small ad-hoc networks of a few devices, but they're rarely used at an enterprise level.</a:t>
            </a:r>
            <a:endParaRPr>
              <a:latin typeface="Arial"/>
              <a:ea typeface="Arial"/>
              <a:cs typeface="Arial"/>
              <a:sym typeface="Arial"/>
            </a:endParaRPr>
          </a:p>
        </p:txBody>
      </p:sp>
      <p:sp>
        <p:nvSpPr>
          <p:cNvPr id="611" name="Google Shape;611;p4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612" name="Google Shape;612;p48"/>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pic>
        <p:nvPicPr>
          <p:cNvPr id="613" name="Google Shape;613;p48"/>
          <p:cNvPicPr preferRelativeResize="0"/>
          <p:nvPr/>
        </p:nvPicPr>
        <p:blipFill rotWithShape="1">
          <a:blip r:embed="rId4">
            <a:alphaModFix/>
          </a:blip>
          <a:srcRect b="0" l="0" r="0" t="0"/>
          <a:stretch/>
        </p:blipFill>
        <p:spPr>
          <a:xfrm>
            <a:off x="9764889" y="1528764"/>
            <a:ext cx="2427111" cy="153831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49"/>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619" name="Google Shape;619;p49"/>
          <p:cNvSpPr txBox="1"/>
          <p:nvPr>
            <p:ph idx="1" type="body"/>
          </p:nvPr>
        </p:nvSpPr>
        <p:spPr>
          <a:xfrm>
            <a:off x="0" y="1552066"/>
            <a:ext cx="12192000" cy="4442334"/>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Hubs</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Hubs are used for small ad-hoc networks of a few devices, but they're rarely used at an enterprise level.</a:t>
            </a:r>
            <a:endParaRPr>
              <a:latin typeface="Arial"/>
              <a:ea typeface="Arial"/>
              <a:cs typeface="Arial"/>
              <a:sym typeface="Arial"/>
            </a:endParaRPr>
          </a:p>
        </p:txBody>
      </p:sp>
      <p:sp>
        <p:nvSpPr>
          <p:cNvPr id="620" name="Google Shape;620;p4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621" name="Google Shape;621;p49"/>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pic>
        <p:nvPicPr>
          <p:cNvPr id="622" name="Google Shape;622;p49"/>
          <p:cNvPicPr preferRelativeResize="0"/>
          <p:nvPr/>
        </p:nvPicPr>
        <p:blipFill rotWithShape="1">
          <a:blip r:embed="rId4">
            <a:alphaModFix/>
          </a:blip>
          <a:srcRect b="0" l="0" r="0" t="0"/>
          <a:stretch/>
        </p:blipFill>
        <p:spPr>
          <a:xfrm>
            <a:off x="9764889" y="1528764"/>
            <a:ext cx="2427111" cy="15383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
          <p:cNvSpPr txBox="1"/>
          <p:nvPr>
            <p:ph type="title"/>
          </p:nvPr>
        </p:nvSpPr>
        <p:spPr>
          <a:xfrm>
            <a:off x="1" y="1"/>
            <a:ext cx="2641599" cy="6107288"/>
          </a:xfrm>
          <a:prstGeom prst="rect">
            <a:avLst/>
          </a:prstGeom>
          <a:solidFill>
            <a:srgbClr val="422C15"/>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br>
              <a:rPr b="1" lang="en-US" sz="4400">
                <a:solidFill>
                  <a:schemeClr val="lt1"/>
                </a:solidFill>
                <a:latin typeface="Arial"/>
                <a:ea typeface="Arial"/>
                <a:cs typeface="Arial"/>
                <a:sym typeface="Arial"/>
              </a:rPr>
            </a:br>
            <a:br>
              <a:rPr b="1" lang="en-US" sz="4400">
                <a:solidFill>
                  <a:schemeClr val="lt1"/>
                </a:solidFill>
                <a:latin typeface="Arial"/>
                <a:ea typeface="Arial"/>
                <a:cs typeface="Arial"/>
                <a:sym typeface="Arial"/>
              </a:rPr>
            </a:br>
            <a:br>
              <a:rPr b="1" lang="en-US" sz="4400">
                <a:solidFill>
                  <a:schemeClr val="lt1"/>
                </a:solidFill>
                <a:latin typeface="Arial"/>
                <a:ea typeface="Arial"/>
                <a:cs typeface="Arial"/>
                <a:sym typeface="Arial"/>
              </a:rPr>
            </a:br>
            <a:br>
              <a:rPr b="1" lang="en-US" sz="4400">
                <a:solidFill>
                  <a:schemeClr val="lt1"/>
                </a:solidFill>
                <a:latin typeface="Arial"/>
                <a:ea typeface="Arial"/>
                <a:cs typeface="Arial"/>
                <a:sym typeface="Arial"/>
              </a:rPr>
            </a:br>
            <a:r>
              <a:rPr b="1" lang="en-US" sz="4400">
                <a:solidFill>
                  <a:schemeClr val="lt1"/>
                </a:solidFill>
                <a:latin typeface="Arial"/>
                <a:ea typeface="Arial"/>
                <a:cs typeface="Arial"/>
                <a:sym typeface="Arial"/>
              </a:rPr>
              <a:t>COURSE OUTLINE</a:t>
            </a:r>
            <a:endParaRPr b="1" sz="4400">
              <a:solidFill>
                <a:schemeClr val="lt1"/>
              </a:solidFill>
              <a:latin typeface="Arial"/>
              <a:ea typeface="Arial"/>
              <a:cs typeface="Arial"/>
              <a:sym typeface="Arial"/>
            </a:endParaRPr>
          </a:p>
        </p:txBody>
      </p:sp>
      <p:pic>
        <p:nvPicPr>
          <p:cNvPr descr="Man and Woman icon" id="247" name="Google Shape;247;p5"/>
          <p:cNvPicPr preferRelativeResize="0"/>
          <p:nvPr/>
        </p:nvPicPr>
        <p:blipFill rotWithShape="1">
          <a:blip r:embed="rId3">
            <a:alphaModFix/>
          </a:blip>
          <a:srcRect b="0" l="0" r="0" t="0"/>
          <a:stretch/>
        </p:blipFill>
        <p:spPr>
          <a:xfrm>
            <a:off x="361245" y="4707466"/>
            <a:ext cx="1399823" cy="1399823"/>
          </a:xfrm>
          <a:prstGeom prst="rect">
            <a:avLst/>
          </a:prstGeom>
          <a:noFill/>
          <a:ln>
            <a:noFill/>
          </a:ln>
        </p:spPr>
      </p:pic>
      <p:sp>
        <p:nvSpPr>
          <p:cNvPr id="248" name="Google Shape;248;p5"/>
          <p:cNvSpPr txBox="1"/>
          <p:nvPr>
            <p:ph idx="1" type="body"/>
          </p:nvPr>
        </p:nvSpPr>
        <p:spPr>
          <a:xfrm>
            <a:off x="2641600" y="1456266"/>
            <a:ext cx="9550399" cy="4651023"/>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SzPts val="2000"/>
              <a:buChar char="•"/>
            </a:pPr>
            <a:r>
              <a:rPr lang="en-US">
                <a:solidFill>
                  <a:srgbClr val="000000"/>
                </a:solidFill>
                <a:latin typeface="Arial"/>
                <a:ea typeface="Arial"/>
                <a:cs typeface="Arial"/>
                <a:sym typeface="Arial"/>
              </a:rPr>
              <a:t>Taking on a role as a pen tester requires knowing the foundations for how networking works, and how to use different devices to build networks.  You'll also need to secure your network to protect your organization's assets and resources.</a:t>
            </a:r>
            <a:endParaRPr/>
          </a:p>
          <a:p>
            <a:pPr indent="-101600" lvl="0" marL="228600" rtl="0" algn="l">
              <a:lnSpc>
                <a:spcPct val="120000"/>
              </a:lnSpc>
              <a:spcBef>
                <a:spcPts val="1000"/>
              </a:spcBef>
              <a:spcAft>
                <a:spcPts val="0"/>
              </a:spcAft>
              <a:buSzPts val="2000"/>
              <a:buNone/>
            </a:pPr>
            <a:r>
              <a:t/>
            </a:r>
            <a:endParaRPr>
              <a:solidFill>
                <a:srgbClr val="000000"/>
              </a:solidFill>
              <a:latin typeface="Arial"/>
              <a:ea typeface="Arial"/>
              <a:cs typeface="Arial"/>
              <a:sym typeface="Arial"/>
            </a:endParaRPr>
          </a:p>
          <a:p>
            <a:pPr indent="-228600" lvl="0" marL="228600" rtl="0" algn="l">
              <a:lnSpc>
                <a:spcPct val="120000"/>
              </a:lnSpc>
              <a:spcBef>
                <a:spcPts val="1000"/>
              </a:spcBef>
              <a:spcAft>
                <a:spcPts val="0"/>
              </a:spcAft>
              <a:buSzPts val="2000"/>
              <a:buChar char="•"/>
            </a:pPr>
            <a:r>
              <a:rPr lang="en-US">
                <a:solidFill>
                  <a:srgbClr val="000000"/>
                </a:solidFill>
                <a:latin typeface="Arial"/>
                <a:ea typeface="Arial"/>
                <a:cs typeface="Arial"/>
                <a:sym typeface="Arial"/>
              </a:rPr>
              <a:t>In this module, you'll explore how networks communicate with each other. You'll also learn about network protocols and standards and the difference between networks.</a:t>
            </a:r>
            <a:endParaRPr>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0"/>
          <p:cNvSpPr txBox="1"/>
          <p:nvPr/>
        </p:nvSpPr>
        <p:spPr>
          <a:xfrm>
            <a:off x="0" y="1413981"/>
            <a:ext cx="3661759" cy="471686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marR="0" rtl="0" algn="ctr">
              <a:lnSpc>
                <a:spcPct val="70000"/>
              </a:lnSpc>
              <a:spcBef>
                <a:spcPts val="0"/>
              </a:spcBef>
              <a:spcAft>
                <a:spcPts val="0"/>
              </a:spcAft>
              <a:buClr>
                <a:schemeClr val="lt1"/>
              </a:buClr>
              <a:buSzPts val="4800"/>
              <a:buFont typeface="Arial"/>
              <a:buNone/>
            </a:pPr>
            <a:r>
              <a:rPr b="1" i="0" lang="en-US" sz="4800" cap="none">
                <a:solidFill>
                  <a:schemeClr val="lt1"/>
                </a:solidFill>
                <a:latin typeface="Arial"/>
                <a:ea typeface="Arial"/>
                <a:cs typeface="Arial"/>
                <a:sym typeface="Arial"/>
              </a:rPr>
              <a:t>SWITCH</a:t>
            </a:r>
            <a:endParaRPr b="1" i="0" sz="4800" cap="none">
              <a:solidFill>
                <a:schemeClr val="lt1"/>
              </a:solidFill>
              <a:latin typeface="Arial"/>
              <a:ea typeface="Arial"/>
              <a:cs typeface="Arial"/>
              <a:sym typeface="Arial"/>
            </a:endParaRPr>
          </a:p>
        </p:txBody>
      </p:sp>
      <p:sp>
        <p:nvSpPr>
          <p:cNvPr id="628" name="Google Shape;628;p50"/>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629" name="Google Shape;629;p50"/>
          <p:cNvSpPr txBox="1"/>
          <p:nvPr>
            <p:ph idx="1" type="body"/>
          </p:nvPr>
        </p:nvSpPr>
        <p:spPr>
          <a:xfrm>
            <a:off x="3661759" y="1528762"/>
            <a:ext cx="8530240" cy="4602080"/>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Switch</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A switch combines the functionality of a bridge and a hub. It segments networks and can interpret and filter packet data to send it directly to an attached network device. </a:t>
            </a:r>
            <a:endParaRPr>
              <a:latin typeface="Arial"/>
              <a:ea typeface="Arial"/>
              <a:cs typeface="Arial"/>
              <a:sym typeface="Arial"/>
            </a:endParaRPr>
          </a:p>
        </p:txBody>
      </p:sp>
      <p:sp>
        <p:nvSpPr>
          <p:cNvPr id="630" name="Google Shape;630;p5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631" name="Google Shape;631;p50"/>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pic>
        <p:nvPicPr>
          <p:cNvPr id="632" name="Google Shape;632;p50"/>
          <p:cNvPicPr preferRelativeResize="0"/>
          <p:nvPr/>
        </p:nvPicPr>
        <p:blipFill rotWithShape="1">
          <a:blip r:embed="rId4">
            <a:alphaModFix/>
          </a:blip>
          <a:srcRect b="0" l="0" r="0" t="0"/>
          <a:stretch/>
        </p:blipFill>
        <p:spPr>
          <a:xfrm>
            <a:off x="0" y="4628444"/>
            <a:ext cx="3661759" cy="15023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1"/>
          <p:cNvSpPr txBox="1"/>
          <p:nvPr/>
        </p:nvSpPr>
        <p:spPr>
          <a:xfrm>
            <a:off x="0" y="1413981"/>
            <a:ext cx="3661759" cy="471686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marR="0" rtl="0" algn="ctr">
              <a:lnSpc>
                <a:spcPct val="70000"/>
              </a:lnSpc>
              <a:spcBef>
                <a:spcPts val="0"/>
              </a:spcBef>
              <a:spcAft>
                <a:spcPts val="0"/>
              </a:spcAft>
              <a:buClr>
                <a:schemeClr val="lt1"/>
              </a:buClr>
              <a:buSzPts val="4800"/>
              <a:buFont typeface="Arial"/>
              <a:buNone/>
            </a:pPr>
            <a:r>
              <a:rPr b="1" i="0" lang="en-US" sz="4800" cap="none">
                <a:solidFill>
                  <a:schemeClr val="lt1"/>
                </a:solidFill>
                <a:latin typeface="Arial"/>
                <a:ea typeface="Arial"/>
                <a:cs typeface="Arial"/>
                <a:sym typeface="Arial"/>
              </a:rPr>
              <a:t>SWITCH</a:t>
            </a:r>
            <a:endParaRPr b="1" i="0" sz="4800" cap="none">
              <a:solidFill>
                <a:schemeClr val="lt1"/>
              </a:solidFill>
              <a:latin typeface="Arial"/>
              <a:ea typeface="Arial"/>
              <a:cs typeface="Arial"/>
              <a:sym typeface="Arial"/>
            </a:endParaRPr>
          </a:p>
        </p:txBody>
      </p:sp>
      <p:sp>
        <p:nvSpPr>
          <p:cNvPr id="638" name="Google Shape;638;p51"/>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639" name="Google Shape;639;p51"/>
          <p:cNvSpPr txBox="1"/>
          <p:nvPr>
            <p:ph idx="1" type="body"/>
          </p:nvPr>
        </p:nvSpPr>
        <p:spPr>
          <a:xfrm>
            <a:off x="3661759" y="1528764"/>
            <a:ext cx="8530240" cy="4586286"/>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Switch</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Switches use the network device's MAC address to decide the data package's destination. A switch operates in full-duplex mode, which means it can send and receive data to and from network devices at the same time.</a:t>
            </a:r>
            <a:endParaRPr>
              <a:latin typeface="Arial"/>
              <a:ea typeface="Arial"/>
              <a:cs typeface="Arial"/>
              <a:sym typeface="Arial"/>
            </a:endParaRPr>
          </a:p>
        </p:txBody>
      </p:sp>
      <p:sp>
        <p:nvSpPr>
          <p:cNvPr id="640" name="Google Shape;640;p5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641" name="Google Shape;641;p51"/>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pic>
        <p:nvPicPr>
          <p:cNvPr id="642" name="Google Shape;642;p51"/>
          <p:cNvPicPr preferRelativeResize="0"/>
          <p:nvPr/>
        </p:nvPicPr>
        <p:blipFill rotWithShape="1">
          <a:blip r:embed="rId4">
            <a:alphaModFix/>
          </a:blip>
          <a:srcRect b="0" l="0" r="0" t="0"/>
          <a:stretch/>
        </p:blipFill>
        <p:spPr>
          <a:xfrm>
            <a:off x="0" y="4628444"/>
            <a:ext cx="3661759" cy="150239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2"/>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648" name="Google Shape;648;p52"/>
          <p:cNvSpPr txBox="1"/>
          <p:nvPr>
            <p:ph idx="1" type="body"/>
          </p:nvPr>
        </p:nvSpPr>
        <p:spPr>
          <a:xfrm>
            <a:off x="3661759" y="1528763"/>
            <a:ext cx="8530240" cy="4602079"/>
          </a:xfrm>
          <a:prstGeom prst="rect">
            <a:avLst/>
          </a:prstGeom>
          <a:noFill/>
          <a:ln>
            <a:noFill/>
          </a:ln>
        </p:spPr>
        <p:txBody>
          <a:bodyPr anchorCtr="0" anchor="ctr" bIns="108000" lIns="108000" spcFirstLastPara="1" rIns="108000" wrap="square" tIns="108000">
            <a:normAutofit fontScale="92500" lnSpcReduction="20000"/>
          </a:bodyPr>
          <a:lstStyle/>
          <a:p>
            <a:pPr indent="0" lvl="0" marL="0" rtl="0" algn="just">
              <a:lnSpc>
                <a:spcPct val="120000"/>
              </a:lnSpc>
              <a:spcBef>
                <a:spcPts val="0"/>
              </a:spcBef>
              <a:spcAft>
                <a:spcPts val="0"/>
              </a:spcAft>
              <a:buSzPct val="100000"/>
              <a:buNone/>
            </a:pPr>
            <a:r>
              <a:rPr b="1" lang="en-US">
                <a:latin typeface="Arial"/>
                <a:ea typeface="Arial"/>
                <a:cs typeface="Arial"/>
                <a:sym typeface="Arial"/>
              </a:rPr>
              <a:t>Switch</a:t>
            </a:r>
            <a:endParaRPr/>
          </a:p>
          <a:p>
            <a:pPr indent="0" lvl="0" marL="0" rtl="0" algn="just">
              <a:lnSpc>
                <a:spcPct val="120000"/>
              </a:lnSpc>
              <a:spcBef>
                <a:spcPts val="1000"/>
              </a:spcBef>
              <a:spcAft>
                <a:spcPts val="0"/>
              </a:spcAft>
              <a:buSzPct val="100000"/>
              <a:buNone/>
            </a:pPr>
            <a:r>
              <a:rPr b="1" lang="en-US">
                <a:latin typeface="Arial"/>
                <a:ea typeface="Arial"/>
                <a:cs typeface="Arial"/>
                <a:sym typeface="Arial"/>
              </a:rPr>
              <a:t>Features</a:t>
            </a:r>
            <a:endParaRPr/>
          </a:p>
          <a:p>
            <a:pPr indent="0" lvl="0" marL="0" rtl="0" algn="just">
              <a:lnSpc>
                <a:spcPct val="120000"/>
              </a:lnSpc>
              <a:spcBef>
                <a:spcPts val="1000"/>
              </a:spcBef>
              <a:spcAft>
                <a:spcPts val="0"/>
              </a:spcAft>
              <a:buSzPct val="100000"/>
              <a:buNone/>
            </a:pPr>
            <a:r>
              <a:rPr lang="en-US">
                <a:latin typeface="Arial"/>
                <a:ea typeface="Arial"/>
                <a:cs typeface="Arial"/>
                <a:sym typeface="Arial"/>
              </a:rPr>
              <a:t>Modern Ethernet-based switches offer more functionality and capabilities than an Ethernet hub.</a:t>
            </a:r>
            <a:endParaRPr>
              <a:latin typeface="Arial"/>
              <a:ea typeface="Arial"/>
              <a:cs typeface="Arial"/>
              <a:sym typeface="Arial"/>
            </a:endParaRPr>
          </a:p>
          <a:p>
            <a:pPr indent="-228600" lvl="1" marL="685800" rtl="0" algn="just">
              <a:lnSpc>
                <a:spcPct val="120000"/>
              </a:lnSpc>
              <a:spcBef>
                <a:spcPts val="500"/>
              </a:spcBef>
              <a:spcAft>
                <a:spcPts val="0"/>
              </a:spcAft>
              <a:buSzPct val="100000"/>
              <a:buFont typeface="Noto Sans Symbols"/>
              <a:buChar char="⮚"/>
            </a:pPr>
            <a:r>
              <a:rPr lang="en-US">
                <a:latin typeface="Arial"/>
                <a:ea typeface="Arial"/>
                <a:cs typeface="Arial"/>
                <a:sym typeface="Arial"/>
              </a:rPr>
              <a:t>An Ethernet switch can adjust the connection speed of an inbound packet to match the connection speed of the destination network.</a:t>
            </a:r>
            <a:endParaRPr/>
          </a:p>
          <a:p>
            <a:pPr indent="-228600" lvl="1" marL="685800" rtl="0" algn="just">
              <a:lnSpc>
                <a:spcPct val="120000"/>
              </a:lnSpc>
              <a:spcBef>
                <a:spcPts val="500"/>
              </a:spcBef>
              <a:spcAft>
                <a:spcPts val="0"/>
              </a:spcAft>
              <a:buSzPct val="100000"/>
              <a:buFont typeface="Noto Sans Symbols"/>
              <a:buChar char="⮚"/>
            </a:pPr>
            <a:r>
              <a:rPr lang="en-US">
                <a:latin typeface="Arial"/>
                <a:ea typeface="Arial"/>
                <a:cs typeface="Arial"/>
                <a:sym typeface="Arial"/>
              </a:rPr>
              <a:t>Many switches now support Power over Ethernet (PoE). PoE enables network devices like Voice over IP (VoIP) phones to get power from the switch, without needing a separate power supply.</a:t>
            </a:r>
            <a:endParaRPr/>
          </a:p>
          <a:p>
            <a:pPr indent="-228600" lvl="1" marL="685800" rtl="0" algn="just">
              <a:lnSpc>
                <a:spcPct val="120000"/>
              </a:lnSpc>
              <a:spcBef>
                <a:spcPts val="500"/>
              </a:spcBef>
              <a:spcAft>
                <a:spcPts val="0"/>
              </a:spcAft>
              <a:buSzPct val="100000"/>
              <a:buFont typeface="Noto Sans Symbols"/>
              <a:buChar char="⮚"/>
            </a:pPr>
            <a:r>
              <a:rPr lang="en-US">
                <a:latin typeface="Arial"/>
                <a:ea typeface="Arial"/>
                <a:cs typeface="Arial"/>
                <a:sym typeface="Arial"/>
              </a:rPr>
              <a:t>Other modules can be attached to the switch to enable functions like port mirroring, packet sniffers, and intrusion detection systems.</a:t>
            </a:r>
            <a:endParaRPr>
              <a:latin typeface="Arial"/>
              <a:ea typeface="Arial"/>
              <a:cs typeface="Arial"/>
              <a:sym typeface="Arial"/>
            </a:endParaRPr>
          </a:p>
        </p:txBody>
      </p:sp>
      <p:sp>
        <p:nvSpPr>
          <p:cNvPr id="649" name="Google Shape;649;p5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650" name="Google Shape;650;p52"/>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sp>
        <p:nvSpPr>
          <p:cNvPr id="651" name="Google Shape;651;p52"/>
          <p:cNvSpPr txBox="1"/>
          <p:nvPr/>
        </p:nvSpPr>
        <p:spPr>
          <a:xfrm>
            <a:off x="0" y="1413981"/>
            <a:ext cx="3661759" cy="471686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marR="0" rtl="0" algn="ctr">
              <a:lnSpc>
                <a:spcPct val="70000"/>
              </a:lnSpc>
              <a:spcBef>
                <a:spcPts val="0"/>
              </a:spcBef>
              <a:spcAft>
                <a:spcPts val="0"/>
              </a:spcAft>
              <a:buClr>
                <a:schemeClr val="lt1"/>
              </a:buClr>
              <a:buSzPts val="4800"/>
              <a:buFont typeface="Arial"/>
              <a:buNone/>
            </a:pPr>
            <a:r>
              <a:rPr b="1" i="0" lang="en-US" sz="4800" cap="none">
                <a:solidFill>
                  <a:schemeClr val="lt1"/>
                </a:solidFill>
                <a:latin typeface="Arial"/>
                <a:ea typeface="Arial"/>
                <a:cs typeface="Arial"/>
                <a:sym typeface="Arial"/>
              </a:rPr>
              <a:t>SWITCH</a:t>
            </a:r>
            <a:endParaRPr b="1" i="0" sz="4800" cap="none">
              <a:solidFill>
                <a:schemeClr val="lt1"/>
              </a:solidFill>
              <a:latin typeface="Arial"/>
              <a:ea typeface="Arial"/>
              <a:cs typeface="Arial"/>
              <a:sym typeface="Arial"/>
            </a:endParaRPr>
          </a:p>
        </p:txBody>
      </p:sp>
      <p:pic>
        <p:nvPicPr>
          <p:cNvPr id="652" name="Google Shape;652;p52"/>
          <p:cNvPicPr preferRelativeResize="0"/>
          <p:nvPr/>
        </p:nvPicPr>
        <p:blipFill rotWithShape="1">
          <a:blip r:embed="rId4">
            <a:alphaModFix/>
          </a:blip>
          <a:srcRect b="0" l="0" r="0" t="0"/>
          <a:stretch/>
        </p:blipFill>
        <p:spPr>
          <a:xfrm>
            <a:off x="0" y="4628444"/>
            <a:ext cx="3661759" cy="150239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53"/>
          <p:cNvSpPr txBox="1"/>
          <p:nvPr/>
        </p:nvSpPr>
        <p:spPr>
          <a:xfrm>
            <a:off x="0" y="1413981"/>
            <a:ext cx="3661759" cy="471686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marR="0" rtl="0" algn="ctr">
              <a:lnSpc>
                <a:spcPct val="70000"/>
              </a:lnSpc>
              <a:spcBef>
                <a:spcPts val="0"/>
              </a:spcBef>
              <a:spcAft>
                <a:spcPts val="0"/>
              </a:spcAft>
              <a:buClr>
                <a:schemeClr val="lt1"/>
              </a:buClr>
              <a:buSzPts val="4800"/>
              <a:buFont typeface="Arial"/>
              <a:buNone/>
            </a:pPr>
            <a:r>
              <a:rPr b="1" i="0" lang="en-US" sz="4800" cap="none">
                <a:solidFill>
                  <a:schemeClr val="lt1"/>
                </a:solidFill>
                <a:latin typeface="Arial"/>
                <a:ea typeface="Arial"/>
                <a:cs typeface="Arial"/>
                <a:sym typeface="Arial"/>
              </a:rPr>
              <a:t>TYPES OF ETHERNET SWITCH</a:t>
            </a:r>
            <a:endParaRPr/>
          </a:p>
        </p:txBody>
      </p:sp>
      <p:sp>
        <p:nvSpPr>
          <p:cNvPr id="658" name="Google Shape;658;p53"/>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659" name="Google Shape;659;p53"/>
          <p:cNvSpPr txBox="1"/>
          <p:nvPr>
            <p:ph idx="1" type="body"/>
          </p:nvPr>
        </p:nvSpPr>
        <p:spPr>
          <a:xfrm>
            <a:off x="3661758" y="1528763"/>
            <a:ext cx="8530242" cy="4602079"/>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Types of Ethernet switch</a:t>
            </a:r>
            <a:endParaRPr/>
          </a:p>
          <a:p>
            <a:pPr indent="0" lvl="0" marL="0" rtl="0" algn="just">
              <a:lnSpc>
                <a:spcPct val="120000"/>
              </a:lnSpc>
              <a:spcBef>
                <a:spcPts val="1000"/>
              </a:spcBef>
              <a:spcAft>
                <a:spcPts val="0"/>
              </a:spcAft>
              <a:buSzPts val="2000"/>
              <a:buNone/>
            </a:pPr>
            <a:r>
              <a:rPr lang="en-US">
                <a:latin typeface="Arial"/>
                <a:ea typeface="Arial"/>
                <a:cs typeface="Arial"/>
                <a:sym typeface="Arial"/>
              </a:rPr>
              <a:t>There are two types of switch's:</a:t>
            </a:r>
            <a:endParaRPr>
              <a:latin typeface="Arial"/>
              <a:ea typeface="Arial"/>
              <a:cs typeface="Arial"/>
              <a:sym typeface="Arial"/>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Unmanaged</a:t>
            </a:r>
            <a:endParaRPr>
              <a:latin typeface="Arial"/>
              <a:ea typeface="Arial"/>
              <a:cs typeface="Arial"/>
              <a:sym typeface="Arial"/>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Managed</a:t>
            </a:r>
            <a:endParaRPr>
              <a:latin typeface="Arial"/>
              <a:ea typeface="Arial"/>
              <a:cs typeface="Arial"/>
              <a:sym typeface="Arial"/>
            </a:endParaRPr>
          </a:p>
        </p:txBody>
      </p:sp>
      <p:sp>
        <p:nvSpPr>
          <p:cNvPr id="660" name="Google Shape;660;p5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661" name="Google Shape;661;p53"/>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pic>
        <p:nvPicPr>
          <p:cNvPr id="662" name="Google Shape;662;p53"/>
          <p:cNvPicPr preferRelativeResize="0"/>
          <p:nvPr/>
        </p:nvPicPr>
        <p:blipFill rotWithShape="1">
          <a:blip r:embed="rId4">
            <a:alphaModFix/>
          </a:blip>
          <a:srcRect b="0" l="0" r="0" t="0"/>
          <a:stretch/>
        </p:blipFill>
        <p:spPr>
          <a:xfrm>
            <a:off x="0" y="4628444"/>
            <a:ext cx="3661759" cy="150239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4"/>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668" name="Google Shape;668;p54"/>
          <p:cNvSpPr txBox="1"/>
          <p:nvPr>
            <p:ph idx="1" type="body"/>
          </p:nvPr>
        </p:nvSpPr>
        <p:spPr>
          <a:xfrm>
            <a:off x="3661759" y="1528763"/>
            <a:ext cx="8530240" cy="4602079"/>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Types of Ethernet switch</a:t>
            </a:r>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Unmanaged</a:t>
            </a:r>
            <a:endParaRPr/>
          </a:p>
          <a:p>
            <a:pPr indent="0" lvl="0" marL="0" rtl="0" algn="just">
              <a:lnSpc>
                <a:spcPct val="120000"/>
              </a:lnSpc>
              <a:spcBef>
                <a:spcPts val="1000"/>
              </a:spcBef>
              <a:spcAft>
                <a:spcPts val="0"/>
              </a:spcAft>
              <a:buSzPts val="2000"/>
              <a:buNone/>
            </a:pPr>
            <a:r>
              <a:rPr lang="en-US">
                <a:latin typeface="Arial"/>
                <a:ea typeface="Arial"/>
                <a:cs typeface="Arial"/>
                <a:sym typeface="Arial"/>
              </a:rPr>
              <a:t>This type of switch has no configuration capability and is designed for small office or home office environments. Packet switching occurs automatically.</a:t>
            </a:r>
            <a:endParaRPr>
              <a:latin typeface="Arial"/>
              <a:ea typeface="Arial"/>
              <a:cs typeface="Arial"/>
              <a:sym typeface="Arial"/>
            </a:endParaRPr>
          </a:p>
        </p:txBody>
      </p:sp>
      <p:sp>
        <p:nvSpPr>
          <p:cNvPr id="669" name="Google Shape;669;p5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670" name="Google Shape;670;p54"/>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sp>
        <p:nvSpPr>
          <p:cNvPr id="671" name="Google Shape;671;p54"/>
          <p:cNvSpPr txBox="1"/>
          <p:nvPr/>
        </p:nvSpPr>
        <p:spPr>
          <a:xfrm>
            <a:off x="0" y="1413981"/>
            <a:ext cx="3661759" cy="471686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marR="0" rtl="0" algn="ctr">
              <a:lnSpc>
                <a:spcPct val="70000"/>
              </a:lnSpc>
              <a:spcBef>
                <a:spcPts val="0"/>
              </a:spcBef>
              <a:spcAft>
                <a:spcPts val="0"/>
              </a:spcAft>
              <a:buClr>
                <a:schemeClr val="lt1"/>
              </a:buClr>
              <a:buSzPts val="4800"/>
              <a:buFont typeface="Arial"/>
              <a:buNone/>
            </a:pPr>
            <a:r>
              <a:rPr b="1" i="0" lang="en-US" sz="4800" cap="none">
                <a:solidFill>
                  <a:schemeClr val="lt1"/>
                </a:solidFill>
                <a:latin typeface="Arial"/>
                <a:ea typeface="Arial"/>
                <a:cs typeface="Arial"/>
                <a:sym typeface="Arial"/>
              </a:rPr>
              <a:t>TYPES OF ETHERNET SWITCH</a:t>
            </a:r>
            <a:endParaRPr/>
          </a:p>
        </p:txBody>
      </p:sp>
      <p:pic>
        <p:nvPicPr>
          <p:cNvPr id="672" name="Google Shape;672;p54"/>
          <p:cNvPicPr preferRelativeResize="0"/>
          <p:nvPr/>
        </p:nvPicPr>
        <p:blipFill rotWithShape="1">
          <a:blip r:embed="rId4">
            <a:alphaModFix/>
          </a:blip>
          <a:srcRect b="0" l="0" r="0" t="0"/>
          <a:stretch/>
        </p:blipFill>
        <p:spPr>
          <a:xfrm>
            <a:off x="0" y="4628444"/>
            <a:ext cx="3661759" cy="150239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5"/>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678" name="Google Shape;678;p55"/>
          <p:cNvSpPr txBox="1"/>
          <p:nvPr>
            <p:ph idx="1" type="body"/>
          </p:nvPr>
        </p:nvSpPr>
        <p:spPr>
          <a:xfrm>
            <a:off x="3661759" y="1528763"/>
            <a:ext cx="8530240" cy="4602079"/>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Types of Ethernet switch</a:t>
            </a:r>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Managed</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This type of switch offers the means to adjust the configuration, behavior, and operation of the switch.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Access to the switch configuration is either through a command-line interface (CLI) that uses Telnet or Secure Shell (SSH), Remote Console, or via a web interface.</a:t>
            </a:r>
            <a:endParaRPr/>
          </a:p>
        </p:txBody>
      </p:sp>
      <p:sp>
        <p:nvSpPr>
          <p:cNvPr id="679" name="Google Shape;679;p5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680" name="Google Shape;680;p55"/>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sp>
        <p:nvSpPr>
          <p:cNvPr id="681" name="Google Shape;681;p55"/>
          <p:cNvSpPr txBox="1"/>
          <p:nvPr/>
        </p:nvSpPr>
        <p:spPr>
          <a:xfrm>
            <a:off x="0" y="1413981"/>
            <a:ext cx="3661759" cy="471686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marR="0" rtl="0" algn="ctr">
              <a:lnSpc>
                <a:spcPct val="70000"/>
              </a:lnSpc>
              <a:spcBef>
                <a:spcPts val="0"/>
              </a:spcBef>
              <a:spcAft>
                <a:spcPts val="0"/>
              </a:spcAft>
              <a:buClr>
                <a:schemeClr val="lt1"/>
              </a:buClr>
              <a:buSzPts val="4800"/>
              <a:buFont typeface="Arial"/>
              <a:buNone/>
            </a:pPr>
            <a:r>
              <a:rPr b="1" i="0" lang="en-US" sz="4800" cap="none">
                <a:solidFill>
                  <a:schemeClr val="lt1"/>
                </a:solidFill>
                <a:latin typeface="Arial"/>
                <a:ea typeface="Arial"/>
                <a:cs typeface="Arial"/>
                <a:sym typeface="Arial"/>
              </a:rPr>
              <a:t>TYPES OF ETHERNET SWITCH</a:t>
            </a:r>
            <a:endParaRPr/>
          </a:p>
        </p:txBody>
      </p:sp>
      <p:pic>
        <p:nvPicPr>
          <p:cNvPr id="682" name="Google Shape;682;p55"/>
          <p:cNvPicPr preferRelativeResize="0"/>
          <p:nvPr/>
        </p:nvPicPr>
        <p:blipFill rotWithShape="1">
          <a:blip r:embed="rId4">
            <a:alphaModFix/>
          </a:blip>
          <a:srcRect b="0" l="0" r="0" t="0"/>
          <a:stretch/>
        </p:blipFill>
        <p:spPr>
          <a:xfrm>
            <a:off x="0" y="4628444"/>
            <a:ext cx="3661759" cy="150239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6"/>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688" name="Google Shape;688;p56"/>
          <p:cNvSpPr txBox="1"/>
          <p:nvPr>
            <p:ph idx="1" type="body"/>
          </p:nvPr>
        </p:nvSpPr>
        <p:spPr>
          <a:xfrm>
            <a:off x="3661758" y="1528763"/>
            <a:ext cx="8530242" cy="4602079"/>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Types of Ethernet switch</a:t>
            </a:r>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Managed</a:t>
            </a:r>
            <a:endParaRPr/>
          </a:p>
          <a:p>
            <a:pPr indent="0" lvl="0" marL="0" rtl="0" algn="just">
              <a:lnSpc>
                <a:spcPct val="120000"/>
              </a:lnSpc>
              <a:spcBef>
                <a:spcPts val="1000"/>
              </a:spcBef>
              <a:spcAft>
                <a:spcPts val="0"/>
              </a:spcAft>
              <a:buSzPts val="2000"/>
              <a:buNone/>
            </a:pPr>
            <a:r>
              <a:rPr lang="en-US">
                <a:latin typeface="Arial"/>
                <a:ea typeface="Arial"/>
                <a:cs typeface="Arial"/>
                <a:sym typeface="Arial"/>
              </a:rPr>
              <a:t>There are two subtypes of managed switch:</a:t>
            </a:r>
            <a:endParaRPr>
              <a:latin typeface="Arial"/>
              <a:ea typeface="Arial"/>
              <a:cs typeface="Arial"/>
              <a:sym typeface="Arial"/>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Smart </a:t>
            </a:r>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Enterprise</a:t>
            </a:r>
            <a:endParaRPr>
              <a:latin typeface="Arial"/>
              <a:ea typeface="Arial"/>
              <a:cs typeface="Arial"/>
              <a:sym typeface="Arial"/>
            </a:endParaRPr>
          </a:p>
        </p:txBody>
      </p:sp>
      <p:sp>
        <p:nvSpPr>
          <p:cNvPr id="689" name="Google Shape;689;p5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690" name="Google Shape;690;p56"/>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sp>
        <p:nvSpPr>
          <p:cNvPr id="691" name="Google Shape;691;p56"/>
          <p:cNvSpPr txBox="1"/>
          <p:nvPr/>
        </p:nvSpPr>
        <p:spPr>
          <a:xfrm>
            <a:off x="0" y="1413981"/>
            <a:ext cx="3661759" cy="471686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marR="0" rtl="0" algn="ctr">
              <a:lnSpc>
                <a:spcPct val="70000"/>
              </a:lnSpc>
              <a:spcBef>
                <a:spcPts val="0"/>
              </a:spcBef>
              <a:spcAft>
                <a:spcPts val="0"/>
              </a:spcAft>
              <a:buClr>
                <a:schemeClr val="lt1"/>
              </a:buClr>
              <a:buSzPts val="4800"/>
              <a:buFont typeface="Arial"/>
              <a:buNone/>
            </a:pPr>
            <a:r>
              <a:rPr b="1" i="0" lang="en-US" sz="4800" cap="none">
                <a:solidFill>
                  <a:schemeClr val="lt1"/>
                </a:solidFill>
                <a:latin typeface="Arial"/>
                <a:ea typeface="Arial"/>
                <a:cs typeface="Arial"/>
                <a:sym typeface="Arial"/>
              </a:rPr>
              <a:t>TYPES OF ETHERNET SWITCH</a:t>
            </a:r>
            <a:endParaRPr/>
          </a:p>
        </p:txBody>
      </p:sp>
      <p:pic>
        <p:nvPicPr>
          <p:cNvPr id="692" name="Google Shape;692;p56"/>
          <p:cNvPicPr preferRelativeResize="0"/>
          <p:nvPr/>
        </p:nvPicPr>
        <p:blipFill rotWithShape="1">
          <a:blip r:embed="rId4">
            <a:alphaModFix/>
          </a:blip>
          <a:srcRect b="0" l="0" r="0" t="0"/>
          <a:stretch/>
        </p:blipFill>
        <p:spPr>
          <a:xfrm>
            <a:off x="0" y="4628444"/>
            <a:ext cx="3661759" cy="150239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7"/>
          <p:cNvSpPr txBox="1"/>
          <p:nvPr/>
        </p:nvSpPr>
        <p:spPr>
          <a:xfrm>
            <a:off x="0" y="1413981"/>
            <a:ext cx="3661759" cy="4716861"/>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marR="0" rtl="0" algn="ctr">
              <a:lnSpc>
                <a:spcPct val="70000"/>
              </a:lnSpc>
              <a:spcBef>
                <a:spcPts val="0"/>
              </a:spcBef>
              <a:spcAft>
                <a:spcPts val="0"/>
              </a:spcAft>
              <a:buClr>
                <a:schemeClr val="lt1"/>
              </a:buClr>
              <a:buSzPts val="4800"/>
              <a:buFont typeface="Arial"/>
              <a:buNone/>
            </a:pPr>
            <a:r>
              <a:rPr b="1" i="0" lang="en-US" sz="4800" cap="none">
                <a:solidFill>
                  <a:schemeClr val="lt1"/>
                </a:solidFill>
                <a:latin typeface="Arial"/>
                <a:ea typeface="Arial"/>
                <a:cs typeface="Arial"/>
                <a:sym typeface="Arial"/>
              </a:rPr>
              <a:t>TYPES OF ETHERNET SWITCH</a:t>
            </a:r>
            <a:endParaRPr/>
          </a:p>
        </p:txBody>
      </p:sp>
      <p:sp>
        <p:nvSpPr>
          <p:cNvPr id="698" name="Google Shape;698;p57"/>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699" name="Google Shape;699;p57"/>
          <p:cNvSpPr txBox="1"/>
          <p:nvPr>
            <p:ph idx="1" type="body"/>
          </p:nvPr>
        </p:nvSpPr>
        <p:spPr>
          <a:xfrm>
            <a:off x="3661759" y="1528763"/>
            <a:ext cx="8530240" cy="4602079"/>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Managed</a:t>
            </a:r>
            <a:endParaRPr/>
          </a:p>
          <a:p>
            <a:pPr indent="0" lvl="0" marL="0" rtl="0" algn="just">
              <a:lnSpc>
                <a:spcPct val="120000"/>
              </a:lnSpc>
              <a:spcBef>
                <a:spcPts val="1000"/>
              </a:spcBef>
              <a:spcAft>
                <a:spcPts val="0"/>
              </a:spcAft>
              <a:buSzPts val="2000"/>
              <a:buNone/>
            </a:pPr>
            <a:r>
              <a:rPr lang="en-US">
                <a:latin typeface="Arial"/>
                <a:ea typeface="Arial"/>
                <a:cs typeface="Arial"/>
                <a:sym typeface="Arial"/>
              </a:rPr>
              <a:t>There are two subtypes of managed switch:</a:t>
            </a:r>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Smart: </a:t>
            </a:r>
            <a:r>
              <a:rPr lang="en-US">
                <a:latin typeface="Arial"/>
                <a:ea typeface="Arial"/>
                <a:cs typeface="Arial"/>
                <a:sym typeface="Arial"/>
              </a:rPr>
              <a:t>A smart switch is a halfway point between an unmanaged and a managed switch. They tend to offer only a web-based interface to manage the configuration.</a:t>
            </a:r>
            <a:endParaRPr/>
          </a:p>
        </p:txBody>
      </p:sp>
      <p:sp>
        <p:nvSpPr>
          <p:cNvPr id="700" name="Google Shape;700;p5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701" name="Google Shape;701;p57"/>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pic>
        <p:nvPicPr>
          <p:cNvPr id="702" name="Google Shape;702;p57"/>
          <p:cNvPicPr preferRelativeResize="0"/>
          <p:nvPr/>
        </p:nvPicPr>
        <p:blipFill rotWithShape="1">
          <a:blip r:embed="rId4">
            <a:alphaModFix/>
          </a:blip>
          <a:srcRect b="0" l="0" r="0" t="0"/>
          <a:stretch/>
        </p:blipFill>
        <p:spPr>
          <a:xfrm>
            <a:off x="0" y="4628444"/>
            <a:ext cx="3661759" cy="150239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58"/>
          <p:cNvSpPr txBox="1"/>
          <p:nvPr/>
        </p:nvSpPr>
        <p:spPr>
          <a:xfrm>
            <a:off x="0" y="1528763"/>
            <a:ext cx="3657600" cy="4602079"/>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marR="0" rtl="0" algn="ctr">
              <a:lnSpc>
                <a:spcPct val="70000"/>
              </a:lnSpc>
              <a:spcBef>
                <a:spcPts val="0"/>
              </a:spcBef>
              <a:spcAft>
                <a:spcPts val="0"/>
              </a:spcAft>
              <a:buClr>
                <a:schemeClr val="lt1"/>
              </a:buClr>
              <a:buSzPts val="4800"/>
              <a:buFont typeface="Arial"/>
              <a:buNone/>
            </a:pPr>
            <a:r>
              <a:rPr b="1" i="0" lang="en-US" sz="4800" cap="none">
                <a:solidFill>
                  <a:schemeClr val="lt1"/>
                </a:solidFill>
                <a:latin typeface="Arial"/>
                <a:ea typeface="Arial"/>
                <a:cs typeface="Arial"/>
                <a:sym typeface="Arial"/>
              </a:rPr>
              <a:t>TYPES OF ETHERNET SWITCH</a:t>
            </a:r>
            <a:endParaRPr/>
          </a:p>
        </p:txBody>
      </p:sp>
      <p:sp>
        <p:nvSpPr>
          <p:cNvPr id="708" name="Google Shape;708;p58"/>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709" name="Google Shape;709;p58"/>
          <p:cNvSpPr txBox="1"/>
          <p:nvPr>
            <p:ph idx="1" type="body"/>
          </p:nvPr>
        </p:nvSpPr>
        <p:spPr>
          <a:xfrm>
            <a:off x="3657600" y="1528763"/>
            <a:ext cx="8534400" cy="4602079"/>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Managed</a:t>
            </a:r>
            <a:endParaRPr/>
          </a:p>
          <a:p>
            <a:pPr indent="0" lvl="0" marL="0" rtl="0" algn="just">
              <a:lnSpc>
                <a:spcPct val="120000"/>
              </a:lnSpc>
              <a:spcBef>
                <a:spcPts val="1000"/>
              </a:spcBef>
              <a:spcAft>
                <a:spcPts val="0"/>
              </a:spcAft>
              <a:buSzPts val="2000"/>
              <a:buNone/>
            </a:pPr>
            <a:r>
              <a:rPr lang="en-US">
                <a:latin typeface="Arial"/>
                <a:ea typeface="Arial"/>
                <a:cs typeface="Arial"/>
                <a:sym typeface="Arial"/>
              </a:rPr>
              <a:t>There are two subtypes of managed switch:</a:t>
            </a:r>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Enterprise: </a:t>
            </a:r>
            <a:r>
              <a:rPr lang="en-US">
                <a:latin typeface="Arial"/>
                <a:ea typeface="Arial"/>
                <a:cs typeface="Arial"/>
                <a:sym typeface="Arial"/>
              </a:rPr>
              <a:t>The fully managed switch service previously described.</a:t>
            </a:r>
            <a:endParaRPr/>
          </a:p>
        </p:txBody>
      </p:sp>
      <p:sp>
        <p:nvSpPr>
          <p:cNvPr id="710" name="Google Shape;710;p5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711" name="Google Shape;711;p58"/>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pic>
        <p:nvPicPr>
          <p:cNvPr id="712" name="Google Shape;712;p58"/>
          <p:cNvPicPr preferRelativeResize="0"/>
          <p:nvPr/>
        </p:nvPicPr>
        <p:blipFill rotWithShape="1">
          <a:blip r:embed="rId4">
            <a:alphaModFix/>
          </a:blip>
          <a:srcRect b="0" l="0" r="0" t="0"/>
          <a:stretch/>
        </p:blipFill>
        <p:spPr>
          <a:xfrm>
            <a:off x="0" y="4628444"/>
            <a:ext cx="3661759" cy="150239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59"/>
          <p:cNvSpPr txBox="1"/>
          <p:nvPr/>
        </p:nvSpPr>
        <p:spPr>
          <a:xfrm>
            <a:off x="0" y="1528762"/>
            <a:ext cx="2935111" cy="458628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marR="0" rtl="0" algn="ctr">
              <a:lnSpc>
                <a:spcPct val="70000"/>
              </a:lnSpc>
              <a:spcBef>
                <a:spcPts val="0"/>
              </a:spcBef>
              <a:spcAft>
                <a:spcPts val="0"/>
              </a:spcAft>
              <a:buClr>
                <a:schemeClr val="lt1"/>
              </a:buClr>
              <a:buSzPts val="4800"/>
              <a:buFont typeface="Arial"/>
              <a:buNone/>
            </a:pPr>
            <a:r>
              <a:rPr b="1" i="0" lang="en-US" sz="4800" cap="none">
                <a:solidFill>
                  <a:schemeClr val="lt1"/>
                </a:solidFill>
                <a:latin typeface="Arial"/>
                <a:ea typeface="Arial"/>
                <a:cs typeface="Arial"/>
                <a:sym typeface="Arial"/>
              </a:rPr>
              <a:t>ROUTER</a:t>
            </a:r>
            <a:endParaRPr/>
          </a:p>
        </p:txBody>
      </p:sp>
      <p:sp>
        <p:nvSpPr>
          <p:cNvPr id="718" name="Google Shape;718;p59"/>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719" name="Google Shape;719;p59"/>
          <p:cNvSpPr txBox="1"/>
          <p:nvPr>
            <p:ph idx="1" type="body"/>
          </p:nvPr>
        </p:nvSpPr>
        <p:spPr>
          <a:xfrm>
            <a:off x="2935111" y="1528761"/>
            <a:ext cx="9256889" cy="3302883"/>
          </a:xfrm>
          <a:prstGeom prst="rect">
            <a:avLst/>
          </a:prstGeom>
          <a:noFill/>
          <a:ln>
            <a:noFill/>
          </a:ln>
        </p:spPr>
        <p:txBody>
          <a:bodyPr anchorCtr="0" anchor="ctr" bIns="108000" lIns="108000" spcFirstLastPara="1" rIns="108000" wrap="square" tIns="108000">
            <a:normAutofit/>
          </a:bodyPr>
          <a:lstStyle/>
          <a:p>
            <a:pPr indent="-228600" lvl="0" marL="228600" rtl="0" algn="just">
              <a:lnSpc>
                <a:spcPct val="120000"/>
              </a:lnSpc>
              <a:spcBef>
                <a:spcPts val="0"/>
              </a:spcBef>
              <a:spcAft>
                <a:spcPts val="0"/>
              </a:spcAft>
              <a:buSzPts val="2000"/>
              <a:buFont typeface="Noto Sans Symbols"/>
              <a:buChar char="⮚"/>
            </a:pPr>
            <a:r>
              <a:rPr lang="en-US">
                <a:latin typeface="Arial"/>
                <a:ea typeface="Arial"/>
                <a:cs typeface="Arial"/>
                <a:sym typeface="Arial"/>
              </a:rPr>
              <a:t>Routers link networks with different ranged addresses together. They can interpret and filter data packets, and then forward them to the correct network.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Routers use the network device's IP address information to route the data package to its destination. </a:t>
            </a:r>
            <a:endParaRPr/>
          </a:p>
        </p:txBody>
      </p:sp>
      <p:sp>
        <p:nvSpPr>
          <p:cNvPr id="720" name="Google Shape;720;p5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721" name="Google Shape;721;p59"/>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pic>
        <p:nvPicPr>
          <p:cNvPr id="722" name="Google Shape;722;p59"/>
          <p:cNvPicPr preferRelativeResize="0"/>
          <p:nvPr/>
        </p:nvPicPr>
        <p:blipFill rotWithShape="1">
          <a:blip r:embed="rId4">
            <a:alphaModFix/>
          </a:blip>
          <a:srcRect b="0" l="0" r="0" t="0"/>
          <a:stretch/>
        </p:blipFill>
        <p:spPr>
          <a:xfrm>
            <a:off x="0" y="4043208"/>
            <a:ext cx="2935111" cy="20718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6"/>
          <p:cNvSpPr txBox="1"/>
          <p:nvPr>
            <p:ph type="title"/>
          </p:nvPr>
        </p:nvSpPr>
        <p:spPr>
          <a:xfrm>
            <a:off x="0" y="0"/>
            <a:ext cx="4572000" cy="6126480"/>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just">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WHAT IS  A NETWORK</a:t>
            </a:r>
            <a:endParaRPr b="1" sz="4800">
              <a:solidFill>
                <a:schemeClr val="lt1"/>
              </a:solidFill>
              <a:latin typeface="Arial"/>
              <a:ea typeface="Arial"/>
              <a:cs typeface="Arial"/>
              <a:sym typeface="Arial"/>
            </a:endParaRPr>
          </a:p>
        </p:txBody>
      </p:sp>
      <p:sp>
        <p:nvSpPr>
          <p:cNvPr id="254" name="Google Shape;254;p6"/>
          <p:cNvSpPr txBox="1"/>
          <p:nvPr>
            <p:ph idx="1" type="body"/>
          </p:nvPr>
        </p:nvSpPr>
        <p:spPr>
          <a:xfrm>
            <a:off x="4705350" y="116928"/>
            <a:ext cx="7486650" cy="5761356"/>
          </a:xfrm>
          <a:prstGeom prst="rect">
            <a:avLst/>
          </a:prstGeom>
          <a:noFill/>
          <a:ln>
            <a:noFill/>
          </a:ln>
        </p:spPr>
        <p:txBody>
          <a:bodyPr anchorCtr="0" anchor="ctr" bIns="108000" lIns="108000" spcFirstLastPara="1" rIns="108000" wrap="square" tIns="108000">
            <a:normAutofit/>
          </a:bodyPr>
          <a:lstStyle/>
          <a:p>
            <a:pPr indent="-228600" lvl="0" marL="228600" rtl="0" algn="just">
              <a:lnSpc>
                <a:spcPct val="120000"/>
              </a:lnSpc>
              <a:spcBef>
                <a:spcPts val="0"/>
              </a:spcBef>
              <a:spcAft>
                <a:spcPts val="0"/>
              </a:spcAft>
              <a:buSzPts val="2000"/>
              <a:buFont typeface="Noto Sans Symbols"/>
              <a:buChar char="⮚"/>
            </a:pPr>
            <a:r>
              <a:rPr lang="en-US">
                <a:latin typeface="Arial"/>
                <a:ea typeface="Arial"/>
                <a:cs typeface="Arial"/>
                <a:sym typeface="Arial"/>
              </a:rPr>
              <a:t>A network refers to two or more connected computers that can share resources such as data, a printer, an Internet connection, applications, or a combination of these resources.</a:t>
            </a:r>
            <a:endParaRPr>
              <a:latin typeface="Arial"/>
              <a:ea typeface="Arial"/>
              <a:cs typeface="Arial"/>
              <a:sym typeface="Arial"/>
            </a:endParaRPr>
          </a:p>
        </p:txBody>
      </p:sp>
      <p:pic>
        <p:nvPicPr>
          <p:cNvPr id="255" name="Google Shape;255;p6"/>
          <p:cNvPicPr preferRelativeResize="0"/>
          <p:nvPr/>
        </p:nvPicPr>
        <p:blipFill rotWithShape="1">
          <a:blip r:embed="rId3">
            <a:alphaModFix/>
          </a:blip>
          <a:srcRect b="0" l="0" r="0" t="0"/>
          <a:stretch/>
        </p:blipFill>
        <p:spPr>
          <a:xfrm>
            <a:off x="0" y="3575538"/>
            <a:ext cx="4571999" cy="2550942"/>
          </a:xfrm>
          <a:prstGeom prst="rect">
            <a:avLst/>
          </a:prstGeom>
          <a:noFill/>
          <a:ln>
            <a:noFill/>
          </a:ln>
        </p:spPr>
      </p:pic>
      <p:sp>
        <p:nvSpPr>
          <p:cNvPr id="256" name="Google Shape;256;p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0"/>
          <p:cNvSpPr txBox="1"/>
          <p:nvPr/>
        </p:nvSpPr>
        <p:spPr>
          <a:xfrm>
            <a:off x="0" y="1528762"/>
            <a:ext cx="2935111" cy="458628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marR="0" rtl="0" algn="ctr">
              <a:lnSpc>
                <a:spcPct val="70000"/>
              </a:lnSpc>
              <a:spcBef>
                <a:spcPts val="0"/>
              </a:spcBef>
              <a:spcAft>
                <a:spcPts val="0"/>
              </a:spcAft>
              <a:buClr>
                <a:schemeClr val="lt1"/>
              </a:buClr>
              <a:buSzPts val="4800"/>
              <a:buFont typeface="Arial"/>
              <a:buNone/>
            </a:pPr>
            <a:r>
              <a:rPr b="1" i="0" lang="en-US" sz="4800" cap="none">
                <a:solidFill>
                  <a:schemeClr val="lt1"/>
                </a:solidFill>
                <a:latin typeface="Arial"/>
                <a:ea typeface="Arial"/>
                <a:cs typeface="Arial"/>
                <a:sym typeface="Arial"/>
              </a:rPr>
              <a:t>ROUTER</a:t>
            </a:r>
            <a:endParaRPr/>
          </a:p>
        </p:txBody>
      </p:sp>
      <p:sp>
        <p:nvSpPr>
          <p:cNvPr id="728" name="Google Shape;728;p60"/>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729" name="Google Shape;729;p60"/>
          <p:cNvSpPr txBox="1"/>
          <p:nvPr>
            <p:ph idx="1" type="body"/>
          </p:nvPr>
        </p:nvSpPr>
        <p:spPr>
          <a:xfrm>
            <a:off x="2935110" y="1528761"/>
            <a:ext cx="9256889" cy="4586289"/>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Router</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Most routers can now detect issues with data traffic that flows to any attached network and route or reroute it around the issue. A router is also called a gateway. </a:t>
            </a:r>
            <a:endParaRPr>
              <a:latin typeface="Arial"/>
              <a:ea typeface="Arial"/>
              <a:cs typeface="Arial"/>
              <a:sym typeface="Arial"/>
            </a:endParaRPr>
          </a:p>
          <a:p>
            <a:pPr indent="0" lvl="0" marL="0" rtl="0" algn="just">
              <a:lnSpc>
                <a:spcPct val="120000"/>
              </a:lnSpc>
              <a:spcBef>
                <a:spcPts val="1000"/>
              </a:spcBef>
              <a:spcAft>
                <a:spcPts val="0"/>
              </a:spcAft>
              <a:buSzPts val="2000"/>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When you configure network devices, you'll usually configure it with a default gateway IP address.</a:t>
            </a:r>
            <a:endParaRPr/>
          </a:p>
        </p:txBody>
      </p:sp>
      <p:sp>
        <p:nvSpPr>
          <p:cNvPr id="730" name="Google Shape;730;p6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731" name="Google Shape;731;p60"/>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pic>
        <p:nvPicPr>
          <p:cNvPr id="732" name="Google Shape;732;p60"/>
          <p:cNvPicPr preferRelativeResize="0"/>
          <p:nvPr/>
        </p:nvPicPr>
        <p:blipFill rotWithShape="1">
          <a:blip r:embed="rId4">
            <a:alphaModFix/>
          </a:blip>
          <a:srcRect b="0" l="0" r="0" t="0"/>
          <a:stretch/>
        </p:blipFill>
        <p:spPr>
          <a:xfrm>
            <a:off x="0" y="4043209"/>
            <a:ext cx="2935110" cy="207184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61"/>
          <p:cNvSpPr txBox="1"/>
          <p:nvPr/>
        </p:nvSpPr>
        <p:spPr>
          <a:xfrm>
            <a:off x="0" y="1528762"/>
            <a:ext cx="2935111" cy="458628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marR="0" rtl="0" algn="ctr">
              <a:lnSpc>
                <a:spcPct val="70000"/>
              </a:lnSpc>
              <a:spcBef>
                <a:spcPts val="0"/>
              </a:spcBef>
              <a:spcAft>
                <a:spcPts val="0"/>
              </a:spcAft>
              <a:buClr>
                <a:schemeClr val="lt1"/>
              </a:buClr>
              <a:buSzPts val="4800"/>
              <a:buFont typeface="Arial"/>
              <a:buNone/>
            </a:pPr>
            <a:r>
              <a:rPr b="1" i="0" lang="en-US" sz="4800" cap="none">
                <a:solidFill>
                  <a:schemeClr val="lt1"/>
                </a:solidFill>
                <a:latin typeface="Arial"/>
                <a:ea typeface="Arial"/>
                <a:cs typeface="Arial"/>
                <a:sym typeface="Arial"/>
              </a:rPr>
              <a:t>ROUTER</a:t>
            </a:r>
            <a:endParaRPr/>
          </a:p>
        </p:txBody>
      </p:sp>
      <p:sp>
        <p:nvSpPr>
          <p:cNvPr id="738" name="Google Shape;738;p61"/>
          <p:cNvSpPr txBox="1"/>
          <p:nvPr>
            <p:ph type="title"/>
          </p:nvPr>
        </p:nvSpPr>
        <p:spPr>
          <a:xfrm>
            <a:off x="0" y="0"/>
            <a:ext cx="12192000" cy="1528763"/>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739" name="Google Shape;739;p61"/>
          <p:cNvSpPr txBox="1"/>
          <p:nvPr>
            <p:ph idx="1" type="body"/>
          </p:nvPr>
        </p:nvSpPr>
        <p:spPr>
          <a:xfrm>
            <a:off x="2935112" y="1528761"/>
            <a:ext cx="9256888" cy="4586289"/>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Router</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Routers in an interconnected network maintain a routing table that lists the preferred route between each of the networks.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The router acts as the start of authority for all the network devices on its network.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Routing information is shared between routers by using a routing protocol like the Border Gateway Protocol (BGP).</a:t>
            </a:r>
            <a:endParaRPr/>
          </a:p>
        </p:txBody>
      </p:sp>
      <p:sp>
        <p:nvSpPr>
          <p:cNvPr id="740" name="Google Shape;740;p6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741" name="Google Shape;741;p61"/>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pic>
        <p:nvPicPr>
          <p:cNvPr id="742" name="Google Shape;742;p61"/>
          <p:cNvPicPr preferRelativeResize="0"/>
          <p:nvPr/>
        </p:nvPicPr>
        <p:blipFill rotWithShape="1">
          <a:blip r:embed="rId4">
            <a:alphaModFix/>
          </a:blip>
          <a:srcRect b="0" l="0" r="0" t="0"/>
          <a:stretch/>
        </p:blipFill>
        <p:spPr>
          <a:xfrm>
            <a:off x="1" y="4043207"/>
            <a:ext cx="2935110" cy="207184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62"/>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INFRASTRUCTURE CONT...</a:t>
            </a:r>
            <a:endParaRPr b="1" sz="4800">
              <a:solidFill>
                <a:schemeClr val="lt1"/>
              </a:solidFill>
              <a:latin typeface="Arial"/>
              <a:ea typeface="Arial"/>
              <a:cs typeface="Arial"/>
              <a:sym typeface="Arial"/>
            </a:endParaRPr>
          </a:p>
        </p:txBody>
      </p:sp>
      <p:sp>
        <p:nvSpPr>
          <p:cNvPr id="748" name="Google Shape;748;p62"/>
          <p:cNvSpPr txBox="1"/>
          <p:nvPr>
            <p:ph idx="1" type="body"/>
          </p:nvPr>
        </p:nvSpPr>
        <p:spPr>
          <a:xfrm>
            <a:off x="0" y="1552066"/>
            <a:ext cx="12192000" cy="3279578"/>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lang="en-US">
                <a:latin typeface="Arial"/>
                <a:ea typeface="Arial"/>
                <a:cs typeface="Arial"/>
                <a:sym typeface="Arial"/>
              </a:rPr>
              <a:t>The first step in understanding the composition of a network is to understand how network devices communicate with each other. This knowledge applies to your organization's network and to more extensive networks like the web. The same principles apply to all networks.</a:t>
            </a:r>
            <a:endParaRPr/>
          </a:p>
          <a:p>
            <a:pPr indent="0" lvl="0" marL="0" rtl="0" algn="just">
              <a:lnSpc>
                <a:spcPct val="120000"/>
              </a:lnSpc>
              <a:spcBef>
                <a:spcPts val="1000"/>
              </a:spcBef>
              <a:spcAft>
                <a:spcPts val="0"/>
              </a:spcAft>
              <a:buSzPts val="2000"/>
              <a:buNone/>
            </a:pPr>
            <a:r>
              <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lang="en-US">
                <a:latin typeface="Arial"/>
                <a:ea typeface="Arial"/>
                <a:cs typeface="Arial"/>
                <a:sym typeface="Arial"/>
              </a:rPr>
              <a:t>Next you'll learn about the essential network protocols and ports that enable communication across internet-based networks.</a:t>
            </a:r>
            <a:endParaRPr/>
          </a:p>
        </p:txBody>
      </p:sp>
      <p:sp>
        <p:nvSpPr>
          <p:cNvPr id="749" name="Google Shape;749;p6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descr="Lightbulb icon" id="750" name="Google Shape;750;p62"/>
          <p:cNvPicPr preferRelativeResize="0"/>
          <p:nvPr/>
        </p:nvPicPr>
        <p:blipFill rotWithShape="1">
          <a:blip r:embed="rId3">
            <a:alphaModFix/>
          </a:blip>
          <a:srcRect b="0" l="0" r="0" t="0"/>
          <a:stretch/>
        </p:blipFill>
        <p:spPr>
          <a:xfrm>
            <a:off x="10844462" y="0"/>
            <a:ext cx="1347538" cy="134753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63"/>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756" name="Google Shape;756;p63"/>
          <p:cNvSpPr txBox="1"/>
          <p:nvPr>
            <p:ph idx="1" type="body"/>
          </p:nvPr>
        </p:nvSpPr>
        <p:spPr>
          <a:xfrm>
            <a:off x="3962401" y="1347539"/>
            <a:ext cx="8229598" cy="4767511"/>
          </a:xfrm>
          <a:prstGeom prst="rect">
            <a:avLst/>
          </a:prstGeom>
          <a:noFill/>
          <a:ln>
            <a:noFill/>
          </a:ln>
        </p:spPr>
        <p:txBody>
          <a:bodyPr anchorCtr="0" anchor="ctr" bIns="108000" lIns="108000" spcFirstLastPara="1" rIns="108000" wrap="square" tIns="108000">
            <a:normAutofit/>
          </a:bodyPr>
          <a:lstStyle/>
          <a:p>
            <a:pPr indent="-228600" lvl="0" marL="228600" rtl="0" algn="just">
              <a:lnSpc>
                <a:spcPct val="120000"/>
              </a:lnSpc>
              <a:spcBef>
                <a:spcPts val="0"/>
              </a:spcBef>
              <a:spcAft>
                <a:spcPts val="0"/>
              </a:spcAft>
              <a:buSzPts val="2000"/>
              <a:buFont typeface="Noto Sans Symbols"/>
              <a:buChar char="⮚"/>
            </a:pPr>
            <a:r>
              <a:rPr lang="en-US">
                <a:latin typeface="Arial"/>
                <a:ea typeface="Arial"/>
                <a:cs typeface="Arial"/>
                <a:sym typeface="Arial"/>
              </a:rPr>
              <a:t>A network protocol is a set of conditions and rules that specify how network devices communicate on a given network. </a:t>
            </a:r>
            <a:endParaRPr>
              <a:latin typeface="Arial"/>
              <a:ea typeface="Arial"/>
              <a:cs typeface="Arial"/>
              <a:sym typeface="Arial"/>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It provides a common framework for establishing and maintaining a communications channel, and how to handle errors or faults should they occur. </a:t>
            </a:r>
            <a:endParaRPr/>
          </a:p>
        </p:txBody>
      </p:sp>
      <p:sp>
        <p:nvSpPr>
          <p:cNvPr id="757" name="Google Shape;757;p6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758" name="Google Shape;758;p63"/>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
        <p:nvSpPr>
          <p:cNvPr id="759" name="Google Shape;759;p63"/>
          <p:cNvSpPr txBox="1"/>
          <p:nvPr/>
        </p:nvSpPr>
        <p:spPr>
          <a:xfrm>
            <a:off x="1" y="1330365"/>
            <a:ext cx="3962400" cy="4784685"/>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marR="0" rtl="0" algn="ctr">
              <a:lnSpc>
                <a:spcPct val="70000"/>
              </a:lnSpc>
              <a:spcBef>
                <a:spcPts val="0"/>
              </a:spcBef>
              <a:spcAft>
                <a:spcPts val="0"/>
              </a:spcAft>
              <a:buClr>
                <a:schemeClr val="lt1"/>
              </a:buClr>
              <a:buSzPts val="4800"/>
              <a:buFont typeface="Arial"/>
              <a:buNone/>
            </a:pPr>
            <a:r>
              <a:rPr b="1" i="0" lang="en-US" sz="4800" cap="none">
                <a:solidFill>
                  <a:schemeClr val="lt1"/>
                </a:solidFill>
                <a:latin typeface="Arial"/>
                <a:ea typeface="Arial"/>
                <a:cs typeface="Arial"/>
                <a:sym typeface="Arial"/>
              </a:rPr>
              <a:t>NETWORK PROTOCOLS</a:t>
            </a:r>
            <a:endParaRPr b="1" i="0" sz="4800" cap="none">
              <a:solidFill>
                <a:schemeClr val="lt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4"/>
          <p:cNvSpPr txBox="1"/>
          <p:nvPr/>
        </p:nvSpPr>
        <p:spPr>
          <a:xfrm>
            <a:off x="1" y="1330365"/>
            <a:ext cx="3962400" cy="4784685"/>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marR="0" rtl="0" algn="ctr">
              <a:lnSpc>
                <a:spcPct val="70000"/>
              </a:lnSpc>
              <a:spcBef>
                <a:spcPts val="0"/>
              </a:spcBef>
              <a:spcAft>
                <a:spcPts val="0"/>
              </a:spcAft>
              <a:buClr>
                <a:schemeClr val="lt1"/>
              </a:buClr>
              <a:buSzPts val="4800"/>
              <a:buFont typeface="Arial"/>
              <a:buNone/>
            </a:pPr>
            <a:r>
              <a:rPr b="1" i="0" lang="en-US" sz="4800" cap="none">
                <a:solidFill>
                  <a:schemeClr val="lt1"/>
                </a:solidFill>
                <a:latin typeface="Arial"/>
                <a:ea typeface="Arial"/>
                <a:cs typeface="Arial"/>
                <a:sym typeface="Arial"/>
              </a:rPr>
              <a:t>NETWORK PROTOCOLS</a:t>
            </a:r>
            <a:endParaRPr b="1" i="0" sz="4800" cap="none">
              <a:solidFill>
                <a:schemeClr val="lt1"/>
              </a:solidFill>
              <a:latin typeface="Arial"/>
              <a:ea typeface="Arial"/>
              <a:cs typeface="Arial"/>
              <a:sym typeface="Arial"/>
            </a:endParaRPr>
          </a:p>
        </p:txBody>
      </p:sp>
      <p:sp>
        <p:nvSpPr>
          <p:cNvPr id="765" name="Google Shape;765;p64"/>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766" name="Google Shape;766;p64"/>
          <p:cNvSpPr txBox="1"/>
          <p:nvPr>
            <p:ph idx="1" type="body"/>
          </p:nvPr>
        </p:nvSpPr>
        <p:spPr>
          <a:xfrm>
            <a:off x="3962401" y="1347539"/>
            <a:ext cx="8229598" cy="4767511"/>
          </a:xfrm>
          <a:prstGeom prst="rect">
            <a:avLst/>
          </a:prstGeom>
          <a:noFill/>
          <a:ln>
            <a:noFill/>
          </a:ln>
        </p:spPr>
        <p:txBody>
          <a:bodyPr anchorCtr="0" anchor="ctr" bIns="108000" lIns="108000" spcFirstLastPara="1" rIns="108000" wrap="square" tIns="108000">
            <a:normAutofit/>
          </a:bodyPr>
          <a:lstStyle/>
          <a:p>
            <a:pPr indent="-228600" lvl="0" marL="228600" rtl="0" algn="just">
              <a:lnSpc>
                <a:spcPct val="120000"/>
              </a:lnSpc>
              <a:spcBef>
                <a:spcPts val="0"/>
              </a:spcBef>
              <a:spcAft>
                <a:spcPts val="0"/>
              </a:spcAft>
              <a:buSzPts val="2000"/>
              <a:buFont typeface="Noto Sans Symbols"/>
              <a:buChar char="⮚"/>
            </a:pPr>
            <a:r>
              <a:rPr lang="en-US">
                <a:latin typeface="Arial"/>
                <a:ea typeface="Arial"/>
                <a:cs typeface="Arial"/>
                <a:sym typeface="Arial"/>
              </a:rPr>
              <a:t>Network protocols allow communication between different network-enabled devices, for example, laptops, tablets, smartphones, desktops, servers, and other network-enabled devices.</a:t>
            </a:r>
            <a:endParaRPr/>
          </a:p>
        </p:txBody>
      </p:sp>
      <p:sp>
        <p:nvSpPr>
          <p:cNvPr id="767" name="Google Shape;767;p6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768" name="Google Shape;768;p64"/>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65"/>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774" name="Google Shape;774;p65"/>
          <p:cNvSpPr txBox="1"/>
          <p:nvPr>
            <p:ph idx="1" type="body"/>
          </p:nvPr>
        </p:nvSpPr>
        <p:spPr>
          <a:xfrm>
            <a:off x="3962401" y="1347539"/>
            <a:ext cx="8229598" cy="4767511"/>
          </a:xfrm>
          <a:prstGeom prst="rect">
            <a:avLst/>
          </a:prstGeom>
          <a:noFill/>
          <a:ln>
            <a:noFill/>
          </a:ln>
        </p:spPr>
        <p:txBody>
          <a:bodyPr anchorCtr="0" anchor="ctr" bIns="108000" lIns="108000" spcFirstLastPara="1" rIns="108000" wrap="square" tIns="108000">
            <a:normAutofit/>
          </a:bodyPr>
          <a:lstStyle/>
          <a:p>
            <a:pPr indent="-228600" lvl="0" marL="228600" rtl="0" algn="just">
              <a:lnSpc>
                <a:spcPct val="120000"/>
              </a:lnSpc>
              <a:spcBef>
                <a:spcPts val="0"/>
              </a:spcBef>
              <a:spcAft>
                <a:spcPts val="0"/>
              </a:spcAft>
              <a:buSzPts val="2000"/>
              <a:buFont typeface="Noto Sans Symbols"/>
              <a:buChar char="⮚"/>
            </a:pPr>
            <a:r>
              <a:rPr lang="en-US">
                <a:latin typeface="Arial"/>
                <a:ea typeface="Arial"/>
                <a:cs typeface="Arial"/>
                <a:sym typeface="Arial"/>
              </a:rPr>
              <a:t>The network protocol is an essential building block in the design of an organization's network architecture. </a:t>
            </a:r>
            <a:endParaRPr>
              <a:latin typeface="Arial"/>
              <a:ea typeface="Arial"/>
              <a:cs typeface="Arial"/>
              <a:sym typeface="Arial"/>
            </a:endParaRPr>
          </a:p>
          <a:p>
            <a:pPr indent="0" lvl="0" marL="0" rtl="0" algn="just">
              <a:lnSpc>
                <a:spcPct val="120000"/>
              </a:lnSpc>
              <a:spcBef>
                <a:spcPts val="1000"/>
              </a:spcBef>
              <a:spcAft>
                <a:spcPts val="0"/>
              </a:spcAft>
              <a:buSzPts val="2000"/>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There are many network protocols available.</a:t>
            </a:r>
            <a:endParaRPr/>
          </a:p>
          <a:p>
            <a:pPr indent="0" lvl="0" marL="0" rtl="0" algn="just">
              <a:lnSpc>
                <a:spcPct val="120000"/>
              </a:lnSpc>
              <a:spcBef>
                <a:spcPts val="1000"/>
              </a:spcBef>
              <a:spcAft>
                <a:spcPts val="0"/>
              </a:spcAft>
              <a:buSzPts val="2000"/>
              <a:buNone/>
            </a:pPr>
            <a:r>
              <a:rPr lang="en-US">
                <a:latin typeface="Arial"/>
                <a:ea typeface="Arial"/>
                <a:cs typeface="Arial"/>
                <a:sym typeface="Arial"/>
              </a:rPr>
              <a:t> </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Each network protocol has many properties that govern its use and implementation.</a:t>
            </a:r>
            <a:endParaRPr/>
          </a:p>
        </p:txBody>
      </p:sp>
      <p:sp>
        <p:nvSpPr>
          <p:cNvPr id="775" name="Google Shape;775;p6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776" name="Google Shape;776;p65"/>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
        <p:nvSpPr>
          <p:cNvPr id="777" name="Google Shape;777;p65"/>
          <p:cNvSpPr txBox="1"/>
          <p:nvPr/>
        </p:nvSpPr>
        <p:spPr>
          <a:xfrm>
            <a:off x="1" y="1330365"/>
            <a:ext cx="3962400" cy="4784685"/>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marR="0" rtl="0" algn="ctr">
              <a:lnSpc>
                <a:spcPct val="70000"/>
              </a:lnSpc>
              <a:spcBef>
                <a:spcPts val="0"/>
              </a:spcBef>
              <a:spcAft>
                <a:spcPts val="0"/>
              </a:spcAft>
              <a:buClr>
                <a:schemeClr val="lt1"/>
              </a:buClr>
              <a:buSzPts val="4800"/>
              <a:buFont typeface="Arial"/>
              <a:buNone/>
            </a:pPr>
            <a:r>
              <a:rPr b="1" i="0" lang="en-US" sz="4800" cap="none">
                <a:solidFill>
                  <a:schemeClr val="lt1"/>
                </a:solidFill>
                <a:latin typeface="Arial"/>
                <a:ea typeface="Arial"/>
                <a:cs typeface="Arial"/>
                <a:sym typeface="Arial"/>
              </a:rPr>
              <a:t>NETWORK PROTOCOLS</a:t>
            </a:r>
            <a:endParaRPr b="1" i="0" sz="4800" cap="none">
              <a:solidFill>
                <a:schemeClr val="lt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66"/>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783" name="Google Shape;783;p66"/>
          <p:cNvSpPr txBox="1"/>
          <p:nvPr>
            <p:ph idx="1" type="body"/>
          </p:nvPr>
        </p:nvSpPr>
        <p:spPr>
          <a:xfrm>
            <a:off x="0" y="1552066"/>
            <a:ext cx="12192000" cy="3279578"/>
          </a:xfrm>
          <a:prstGeom prst="rect">
            <a:avLst/>
          </a:prstGeom>
          <a:noFill/>
          <a:ln>
            <a:noFill/>
          </a:ln>
        </p:spPr>
        <p:txBody>
          <a:bodyPr anchorCtr="0" anchor="ctr" bIns="108000" lIns="108000" spcFirstLastPara="1" rIns="108000" wrap="square" tIns="108000">
            <a:normAutofit/>
          </a:bodyPr>
          <a:lstStyle/>
          <a:p>
            <a:pPr indent="-228600" lvl="0" marL="228600" rtl="0" algn="just">
              <a:lnSpc>
                <a:spcPct val="120000"/>
              </a:lnSpc>
              <a:spcBef>
                <a:spcPts val="0"/>
              </a:spcBef>
              <a:spcAft>
                <a:spcPts val="0"/>
              </a:spcAft>
              <a:buSzPts val="2000"/>
              <a:buFont typeface="Noto Sans Symbols"/>
              <a:buChar char="⮚"/>
            </a:pPr>
            <a:r>
              <a:rPr lang="en-US">
                <a:latin typeface="Arial"/>
                <a:ea typeface="Arial"/>
                <a:cs typeface="Arial"/>
                <a:sym typeface="Arial"/>
              </a:rPr>
              <a:t>Let's define a few terms before we look at some of the commonly used network protocols.</a:t>
            </a:r>
            <a:endParaRPr/>
          </a:p>
        </p:txBody>
      </p:sp>
      <p:sp>
        <p:nvSpPr>
          <p:cNvPr id="784" name="Google Shape;784;p6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785" name="Google Shape;785;p66"/>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67"/>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791" name="Google Shape;791;p67"/>
          <p:cNvSpPr txBox="1"/>
          <p:nvPr>
            <p:ph idx="1" type="body"/>
          </p:nvPr>
        </p:nvSpPr>
        <p:spPr>
          <a:xfrm>
            <a:off x="0" y="1552066"/>
            <a:ext cx="12192000" cy="3279578"/>
          </a:xfrm>
          <a:prstGeom prst="rect">
            <a:avLst/>
          </a:prstGeom>
          <a:noFill/>
          <a:ln>
            <a:noFill/>
          </a:ln>
        </p:spPr>
        <p:txBody>
          <a:bodyPr anchorCtr="0" anchor="ctr" bIns="108000" lIns="108000" spcFirstLastPara="1" rIns="108000" wrap="square" tIns="108000">
            <a:normAutofit fontScale="92500" lnSpcReduction="10000"/>
          </a:bodyPr>
          <a:lstStyle/>
          <a:p>
            <a:pPr indent="-228600" lvl="0" marL="228600" rtl="0" algn="just">
              <a:lnSpc>
                <a:spcPct val="120000"/>
              </a:lnSpc>
              <a:spcBef>
                <a:spcPts val="0"/>
              </a:spcBef>
              <a:spcAft>
                <a:spcPts val="0"/>
              </a:spcAft>
              <a:buSzPct val="100000"/>
              <a:buFont typeface="Noto Sans Symbols"/>
              <a:buChar char="⮚"/>
            </a:pPr>
            <a:r>
              <a:rPr lang="en-US">
                <a:latin typeface="Arial"/>
                <a:ea typeface="Arial"/>
                <a:cs typeface="Arial"/>
                <a:sym typeface="Arial"/>
              </a:rPr>
              <a:t>First, we need to define three foundational protocols of all internet-based networks. </a:t>
            </a:r>
            <a:endParaRPr>
              <a:latin typeface="Arial"/>
              <a:ea typeface="Arial"/>
              <a:cs typeface="Arial"/>
              <a:sym typeface="Arial"/>
            </a:endParaRPr>
          </a:p>
          <a:p>
            <a:pPr indent="0" lvl="0" marL="0" rtl="0" algn="just">
              <a:lnSpc>
                <a:spcPct val="120000"/>
              </a:lnSpc>
              <a:spcBef>
                <a:spcPts val="1000"/>
              </a:spcBef>
              <a:spcAft>
                <a:spcPts val="0"/>
              </a:spcAft>
              <a:buSzPct val="100000"/>
              <a:buNone/>
            </a:pPr>
            <a:r>
              <a:t/>
            </a:r>
            <a:endParaRPr>
              <a:latin typeface="Arial"/>
              <a:ea typeface="Arial"/>
              <a:cs typeface="Arial"/>
              <a:sym typeface="Arial"/>
            </a:endParaRPr>
          </a:p>
          <a:p>
            <a:pPr indent="-228600" lvl="0" marL="228600" rtl="0" algn="just">
              <a:lnSpc>
                <a:spcPct val="120000"/>
              </a:lnSpc>
              <a:spcBef>
                <a:spcPts val="1000"/>
              </a:spcBef>
              <a:spcAft>
                <a:spcPts val="0"/>
              </a:spcAft>
              <a:buSzPct val="100000"/>
              <a:buFont typeface="Noto Sans Symbols"/>
              <a:buChar char="⮚"/>
            </a:pPr>
            <a:r>
              <a:rPr lang="en-US">
                <a:latin typeface="Arial"/>
                <a:ea typeface="Arial"/>
                <a:cs typeface="Arial"/>
                <a:sym typeface="Arial"/>
              </a:rPr>
              <a:t>These three protocols are </a:t>
            </a:r>
            <a:r>
              <a:rPr b="1" lang="en-US">
                <a:latin typeface="Arial"/>
                <a:ea typeface="Arial"/>
                <a:cs typeface="Arial"/>
                <a:sym typeface="Arial"/>
              </a:rPr>
              <a:t>Transmission Control Protocol (TCP), Internet Protocol (IP), and User Datagram Protocol (UDP). </a:t>
            </a:r>
            <a:endParaRPr b="1">
              <a:latin typeface="Arial"/>
              <a:ea typeface="Arial"/>
              <a:cs typeface="Arial"/>
              <a:sym typeface="Arial"/>
            </a:endParaRPr>
          </a:p>
          <a:p>
            <a:pPr indent="-111125" lvl="0" marL="228600" rtl="0" algn="just">
              <a:lnSpc>
                <a:spcPct val="120000"/>
              </a:lnSpc>
              <a:spcBef>
                <a:spcPts val="1000"/>
              </a:spcBef>
              <a:spcAft>
                <a:spcPts val="0"/>
              </a:spcAft>
              <a:buSzPct val="100000"/>
              <a:buFont typeface="Noto Sans Symbols"/>
              <a:buNone/>
            </a:pPr>
            <a:r>
              <a:t/>
            </a:r>
            <a:endParaRPr b="1">
              <a:latin typeface="Arial"/>
              <a:ea typeface="Arial"/>
              <a:cs typeface="Arial"/>
              <a:sym typeface="Arial"/>
            </a:endParaRPr>
          </a:p>
          <a:p>
            <a:pPr indent="-228600" lvl="0" marL="228600" rtl="0" algn="just">
              <a:lnSpc>
                <a:spcPct val="120000"/>
              </a:lnSpc>
              <a:spcBef>
                <a:spcPts val="1000"/>
              </a:spcBef>
              <a:spcAft>
                <a:spcPts val="0"/>
              </a:spcAft>
              <a:buSzPct val="100000"/>
              <a:buFont typeface="Noto Sans Symbols"/>
              <a:buChar char="⮚"/>
            </a:pPr>
            <a:r>
              <a:rPr lang="en-US">
                <a:latin typeface="Arial"/>
                <a:ea typeface="Arial"/>
                <a:cs typeface="Arial"/>
                <a:sym typeface="Arial"/>
              </a:rPr>
              <a:t>These protocols are concerned with the logical transmission of data over the network.</a:t>
            </a:r>
            <a:endParaRPr/>
          </a:p>
        </p:txBody>
      </p:sp>
      <p:sp>
        <p:nvSpPr>
          <p:cNvPr id="792" name="Google Shape;792;p6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793" name="Google Shape;793;p67"/>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68"/>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799" name="Google Shape;799;p68"/>
          <p:cNvSpPr txBox="1"/>
          <p:nvPr>
            <p:ph idx="1" type="body"/>
          </p:nvPr>
        </p:nvSpPr>
        <p:spPr>
          <a:xfrm>
            <a:off x="0" y="1347539"/>
            <a:ext cx="12192000" cy="4782327"/>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Transmission Control Protocol: </a:t>
            </a:r>
            <a:endParaRPr b="1">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TCP chunks up data into data packets that can be sent securely and quickly while minimizing the chance of data loss. </a:t>
            </a:r>
            <a:endParaRPr>
              <a:latin typeface="Arial"/>
              <a:ea typeface="Arial"/>
              <a:cs typeface="Arial"/>
              <a:sym typeface="Arial"/>
            </a:endParaRPr>
          </a:p>
          <a:p>
            <a:pPr indent="0" lvl="0" marL="0" rtl="0" algn="just">
              <a:lnSpc>
                <a:spcPct val="120000"/>
              </a:lnSpc>
              <a:spcBef>
                <a:spcPts val="1000"/>
              </a:spcBef>
              <a:spcAft>
                <a:spcPts val="0"/>
              </a:spcAft>
              <a:buSzPts val="2000"/>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It provides a stable and reliable mechanism for the delivery of data packets across an IP-based network. </a:t>
            </a:r>
            <a:endParaRPr>
              <a:latin typeface="Arial"/>
              <a:ea typeface="Arial"/>
              <a:cs typeface="Arial"/>
              <a:sym typeface="Arial"/>
            </a:endParaRPr>
          </a:p>
          <a:p>
            <a:pPr indent="0" lvl="0" marL="0" rtl="0" algn="just">
              <a:lnSpc>
                <a:spcPct val="120000"/>
              </a:lnSpc>
              <a:spcBef>
                <a:spcPts val="1000"/>
              </a:spcBef>
              <a:spcAft>
                <a:spcPts val="0"/>
              </a:spcAft>
              <a:buSzPts val="2000"/>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Even though TCP is an effective connection-oriented protocol, it has overhead.</a:t>
            </a:r>
            <a:endParaRPr>
              <a:latin typeface="Arial"/>
              <a:ea typeface="Arial"/>
              <a:cs typeface="Arial"/>
              <a:sym typeface="Arial"/>
            </a:endParaRPr>
          </a:p>
        </p:txBody>
      </p:sp>
      <p:sp>
        <p:nvSpPr>
          <p:cNvPr id="800" name="Google Shape;800;p6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801" name="Google Shape;801;p68"/>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9"/>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807" name="Google Shape;807;p69"/>
          <p:cNvSpPr txBox="1"/>
          <p:nvPr>
            <p:ph idx="1" type="body"/>
          </p:nvPr>
        </p:nvSpPr>
        <p:spPr>
          <a:xfrm>
            <a:off x="0" y="1347539"/>
            <a:ext cx="12169423" cy="4748461"/>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400"/>
              <a:buNone/>
            </a:pPr>
            <a:r>
              <a:rPr b="1" lang="en-US" sz="2400">
                <a:latin typeface="Arial"/>
                <a:ea typeface="Arial"/>
                <a:cs typeface="Arial"/>
                <a:sym typeface="Arial"/>
              </a:rPr>
              <a:t>Internet Protocol: </a:t>
            </a:r>
            <a:endParaRPr b="1" sz="2400">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IP is responsible for the addressing of a data packet. IP encapsulates the data packet to be delivered and adds an address header. </a:t>
            </a:r>
            <a:endParaRPr>
              <a:latin typeface="Arial"/>
              <a:ea typeface="Arial"/>
              <a:cs typeface="Arial"/>
              <a:sym typeface="Arial"/>
            </a:endParaRPr>
          </a:p>
          <a:p>
            <a:pPr indent="0" lvl="0" marL="0" rtl="0" algn="just">
              <a:lnSpc>
                <a:spcPct val="120000"/>
              </a:lnSpc>
              <a:spcBef>
                <a:spcPts val="1000"/>
              </a:spcBef>
              <a:spcAft>
                <a:spcPts val="0"/>
              </a:spcAft>
              <a:buSzPts val="2000"/>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The header contains information on the sender and recipient IP addresses. This protocol isn't concerned about the order in which the packets are sent or received. </a:t>
            </a:r>
            <a:endParaRPr>
              <a:latin typeface="Arial"/>
              <a:ea typeface="Arial"/>
              <a:cs typeface="Arial"/>
              <a:sym typeface="Arial"/>
            </a:endParaRPr>
          </a:p>
          <a:p>
            <a:pPr indent="0" lvl="0" marL="0" rtl="0" algn="just">
              <a:lnSpc>
                <a:spcPct val="120000"/>
              </a:lnSpc>
              <a:spcBef>
                <a:spcPts val="1000"/>
              </a:spcBef>
              <a:spcAft>
                <a:spcPts val="0"/>
              </a:spcAft>
              <a:buSzPts val="2000"/>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It also doesn't guarantee that a packet will be delivered, only the address.</a:t>
            </a:r>
            <a:endParaRPr>
              <a:latin typeface="Arial"/>
              <a:ea typeface="Arial"/>
              <a:cs typeface="Arial"/>
              <a:sym typeface="Arial"/>
            </a:endParaRPr>
          </a:p>
        </p:txBody>
      </p:sp>
      <p:sp>
        <p:nvSpPr>
          <p:cNvPr id="808" name="Google Shape;808;p6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809" name="Google Shape;809;p69"/>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7"/>
          <p:cNvSpPr txBox="1"/>
          <p:nvPr>
            <p:ph type="title"/>
          </p:nvPr>
        </p:nvSpPr>
        <p:spPr>
          <a:xfrm>
            <a:off x="0" y="0"/>
            <a:ext cx="4572000" cy="6126480"/>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just">
              <a:lnSpc>
                <a:spcPct val="70000"/>
              </a:lnSpc>
              <a:spcBef>
                <a:spcPts val="0"/>
              </a:spcBef>
              <a:spcAft>
                <a:spcPts val="0"/>
              </a:spcAft>
              <a:buClr>
                <a:srgbClr val="FFFFFF"/>
              </a:buClr>
              <a:buSzPts val="4800"/>
              <a:buFont typeface="Arial"/>
              <a:buNone/>
            </a:pPr>
            <a:r>
              <a:rPr b="1" lang="en-US" sz="4800">
                <a:solidFill>
                  <a:srgbClr val="FFFFFF"/>
                </a:solidFill>
                <a:latin typeface="Arial"/>
                <a:ea typeface="Arial"/>
                <a:cs typeface="Arial"/>
                <a:sym typeface="Arial"/>
              </a:rPr>
              <a:t>NETWORK TYPES.</a:t>
            </a:r>
            <a:endParaRPr sz="4800">
              <a:solidFill>
                <a:schemeClr val="lt1"/>
              </a:solidFill>
            </a:endParaRPr>
          </a:p>
        </p:txBody>
      </p:sp>
      <p:sp>
        <p:nvSpPr>
          <p:cNvPr id="262" name="Google Shape;262;p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263" name="Google Shape;263;p7"/>
          <p:cNvPicPr preferRelativeResize="0"/>
          <p:nvPr/>
        </p:nvPicPr>
        <p:blipFill rotWithShape="1">
          <a:blip r:embed="rId3">
            <a:alphaModFix/>
          </a:blip>
          <a:srcRect b="0" l="0" r="0" t="0"/>
          <a:stretch/>
        </p:blipFill>
        <p:spPr>
          <a:xfrm>
            <a:off x="3523397" y="0"/>
            <a:ext cx="1048603" cy="1042506"/>
          </a:xfrm>
          <a:prstGeom prst="rect">
            <a:avLst/>
          </a:prstGeom>
          <a:noFill/>
          <a:ln>
            <a:noFill/>
          </a:ln>
        </p:spPr>
      </p:pic>
      <p:pic>
        <p:nvPicPr>
          <p:cNvPr id="264" name="Google Shape;264;p7"/>
          <p:cNvPicPr preferRelativeResize="0"/>
          <p:nvPr/>
        </p:nvPicPr>
        <p:blipFill rotWithShape="1">
          <a:blip r:embed="rId4">
            <a:alphaModFix/>
          </a:blip>
          <a:srcRect b="0" l="0" r="0" t="0"/>
          <a:stretch/>
        </p:blipFill>
        <p:spPr>
          <a:xfrm>
            <a:off x="4571999" y="404284"/>
            <a:ext cx="7620001" cy="519545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70"/>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815" name="Google Shape;815;p70"/>
          <p:cNvSpPr txBox="1"/>
          <p:nvPr>
            <p:ph idx="1" type="body"/>
          </p:nvPr>
        </p:nvSpPr>
        <p:spPr>
          <a:xfrm>
            <a:off x="0" y="1347539"/>
            <a:ext cx="12192000" cy="4782328"/>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400"/>
              <a:buNone/>
            </a:pPr>
            <a:r>
              <a:rPr b="1" lang="en-US" sz="2400">
                <a:latin typeface="Arial"/>
                <a:ea typeface="Arial"/>
                <a:cs typeface="Arial"/>
                <a:sym typeface="Arial"/>
              </a:rPr>
              <a:t>User Datagram Protocol: </a:t>
            </a:r>
            <a:endParaRPr b="1" sz="2400">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UDP is a connectionless protocol that offers a low-latency and loss-tolerant implementation. </a:t>
            </a:r>
            <a:endParaRPr>
              <a:latin typeface="Arial"/>
              <a:ea typeface="Arial"/>
              <a:cs typeface="Arial"/>
              <a:sym typeface="Arial"/>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UDP is used with processes that don't need to verify that the recipient device received a datagram.</a:t>
            </a:r>
            <a:endParaRPr/>
          </a:p>
        </p:txBody>
      </p:sp>
      <p:sp>
        <p:nvSpPr>
          <p:cNvPr id="816" name="Google Shape;816;p7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817" name="Google Shape;817;p70"/>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71"/>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823" name="Google Shape;823;p71"/>
          <p:cNvSpPr txBox="1"/>
          <p:nvPr>
            <p:ph idx="1" type="body"/>
          </p:nvPr>
        </p:nvSpPr>
        <p:spPr>
          <a:xfrm>
            <a:off x="0" y="1347539"/>
            <a:ext cx="12169423" cy="4782328"/>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400"/>
              <a:buNone/>
            </a:pPr>
            <a:r>
              <a:rPr b="1" lang="en-US" sz="2400">
                <a:latin typeface="Arial"/>
                <a:ea typeface="Arial"/>
                <a:cs typeface="Arial"/>
                <a:sym typeface="Arial"/>
              </a:rPr>
              <a:t>Protocol categories</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Several types of applications and hardware devices depend on specific network protocols on a typical network. </a:t>
            </a:r>
            <a:endParaRPr>
              <a:latin typeface="Arial"/>
              <a:ea typeface="Arial"/>
              <a:cs typeface="Arial"/>
              <a:sym typeface="Arial"/>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For example, browsing the internet by using a web browser relies on a different protocol than sending or receiving an email. Converting the data that you see in the browser and sending this information over the network requires another protocol.</a:t>
            </a:r>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p:txBody>
      </p:sp>
      <p:sp>
        <p:nvSpPr>
          <p:cNvPr id="824" name="Google Shape;824;p7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825" name="Google Shape;825;p71"/>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72"/>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831" name="Google Shape;831;p72"/>
          <p:cNvSpPr txBox="1"/>
          <p:nvPr>
            <p:ph idx="1" type="body"/>
          </p:nvPr>
        </p:nvSpPr>
        <p:spPr>
          <a:xfrm>
            <a:off x="0" y="1552066"/>
            <a:ext cx="12169423" cy="4566512"/>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Protocol categories</a:t>
            </a:r>
            <a:endParaRPr/>
          </a:p>
          <a:p>
            <a:pPr indent="0" lvl="0" marL="0" rtl="0" algn="just">
              <a:lnSpc>
                <a:spcPct val="120000"/>
              </a:lnSpc>
              <a:spcBef>
                <a:spcPts val="1000"/>
              </a:spcBef>
              <a:spcAft>
                <a:spcPts val="0"/>
              </a:spcAft>
              <a:buSzPts val="2000"/>
              <a:buNone/>
            </a:pPr>
            <a:r>
              <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lang="en-US">
                <a:latin typeface="Arial"/>
                <a:ea typeface="Arial"/>
                <a:cs typeface="Arial"/>
                <a:sym typeface="Arial"/>
              </a:rPr>
              <a:t>Protocols fall into three categories:</a:t>
            </a:r>
            <a:endParaRPr>
              <a:latin typeface="Arial"/>
              <a:ea typeface="Arial"/>
              <a:cs typeface="Arial"/>
              <a:sym typeface="Arial"/>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Network communication protocols</a:t>
            </a:r>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Network security protocols</a:t>
            </a:r>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Network management protocols</a:t>
            </a:r>
            <a:endParaRPr/>
          </a:p>
          <a:p>
            <a:pPr indent="0" lvl="1" marL="457200" rtl="0" algn="just">
              <a:lnSpc>
                <a:spcPct val="120000"/>
              </a:lnSpc>
              <a:spcBef>
                <a:spcPts val="500"/>
              </a:spcBef>
              <a:spcAft>
                <a:spcPts val="0"/>
              </a:spcAft>
              <a:buSzPts val="1800"/>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Let's have a look at some of the protocols in these categories.</a:t>
            </a:r>
            <a:endParaRPr/>
          </a:p>
        </p:txBody>
      </p:sp>
      <p:sp>
        <p:nvSpPr>
          <p:cNvPr id="832" name="Google Shape;832;p7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833" name="Google Shape;833;p72"/>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3"/>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839" name="Google Shape;839;p73"/>
          <p:cNvSpPr txBox="1"/>
          <p:nvPr>
            <p:ph idx="1" type="body"/>
          </p:nvPr>
        </p:nvSpPr>
        <p:spPr>
          <a:xfrm>
            <a:off x="0" y="1552066"/>
            <a:ext cx="12169423" cy="4566512"/>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Protocol categories</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Network communication protocols</a:t>
            </a:r>
            <a:endParaRPr/>
          </a:p>
          <a:p>
            <a:pPr indent="0" lvl="0" marL="0" rtl="0" algn="just">
              <a:lnSpc>
                <a:spcPct val="120000"/>
              </a:lnSpc>
              <a:spcBef>
                <a:spcPts val="1000"/>
              </a:spcBef>
              <a:spcAft>
                <a:spcPts val="0"/>
              </a:spcAft>
              <a:buSzPts val="2000"/>
              <a:buNone/>
            </a:pPr>
            <a:r>
              <a:t/>
            </a:r>
            <a:endParaRPr b="1">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Communication protocols focus on establishing and maintaining a connection between devices. </a:t>
            </a:r>
            <a:endParaRPr>
              <a:latin typeface="Arial"/>
              <a:ea typeface="Arial"/>
              <a:cs typeface="Arial"/>
              <a:sym typeface="Arial"/>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As you work with different devices and network services, you'll make use of various network communication protocols.</a:t>
            </a:r>
            <a:endParaRPr>
              <a:latin typeface="Arial"/>
              <a:ea typeface="Arial"/>
              <a:cs typeface="Arial"/>
              <a:sym typeface="Arial"/>
            </a:endParaRPr>
          </a:p>
        </p:txBody>
      </p:sp>
      <p:sp>
        <p:nvSpPr>
          <p:cNvPr id="840" name="Google Shape;840;p7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841" name="Google Shape;841;p73"/>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74"/>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847" name="Google Shape;847;p74"/>
          <p:cNvSpPr txBox="1"/>
          <p:nvPr>
            <p:ph idx="1" type="body"/>
          </p:nvPr>
        </p:nvSpPr>
        <p:spPr>
          <a:xfrm>
            <a:off x="0" y="1552066"/>
            <a:ext cx="12169423" cy="4566512"/>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Protocol categories</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Network communication protocols</a:t>
            </a:r>
            <a:endParaRPr/>
          </a:p>
          <a:p>
            <a:pPr indent="0" lvl="0" marL="0" rtl="0" algn="just">
              <a:lnSpc>
                <a:spcPct val="120000"/>
              </a:lnSpc>
              <a:spcBef>
                <a:spcPts val="1000"/>
              </a:spcBef>
              <a:spcAft>
                <a:spcPts val="0"/>
              </a:spcAft>
              <a:buSzPts val="2000"/>
              <a:buNone/>
            </a:pPr>
            <a:r>
              <a:t/>
            </a:r>
            <a:endParaRPr b="1">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The rest of the protocols that we'll discuss here are based on a type of application, for example, an email client or a web browser.</a:t>
            </a:r>
            <a:endParaRPr>
              <a:latin typeface="Arial"/>
              <a:ea typeface="Arial"/>
              <a:cs typeface="Arial"/>
              <a:sym typeface="Arial"/>
            </a:endParaRPr>
          </a:p>
        </p:txBody>
      </p:sp>
      <p:sp>
        <p:nvSpPr>
          <p:cNvPr id="848" name="Google Shape;848;p7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849" name="Google Shape;849;p74"/>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75"/>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855" name="Google Shape;855;p75"/>
          <p:cNvSpPr txBox="1"/>
          <p:nvPr>
            <p:ph idx="1" type="body"/>
          </p:nvPr>
        </p:nvSpPr>
        <p:spPr>
          <a:xfrm>
            <a:off x="0" y="1347539"/>
            <a:ext cx="12169423" cy="4771039"/>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Protocol categories</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Network communication protocols</a:t>
            </a:r>
            <a:endParaRPr/>
          </a:p>
          <a:p>
            <a:pPr indent="0" lvl="0" marL="0" rtl="0" algn="just">
              <a:lnSpc>
                <a:spcPct val="120000"/>
              </a:lnSpc>
              <a:spcBef>
                <a:spcPts val="1000"/>
              </a:spcBef>
              <a:spcAft>
                <a:spcPts val="0"/>
              </a:spcAft>
              <a:buSzPts val="2000"/>
              <a:buNone/>
            </a:pPr>
            <a:r>
              <a:rPr lang="en-US">
                <a:latin typeface="Arial"/>
                <a:ea typeface="Arial"/>
                <a:cs typeface="Arial"/>
                <a:sym typeface="Arial"/>
              </a:rPr>
              <a:t>Here are the most commonly used network communication protocols:</a:t>
            </a:r>
            <a:endParaRPr/>
          </a:p>
          <a:p>
            <a:pPr indent="0" lvl="0" marL="0" rtl="0" algn="just">
              <a:lnSpc>
                <a:spcPct val="120000"/>
              </a:lnSpc>
              <a:spcBef>
                <a:spcPts val="1000"/>
              </a:spcBef>
              <a:spcAft>
                <a:spcPts val="0"/>
              </a:spcAft>
              <a:buSzPts val="2000"/>
              <a:buNone/>
            </a:pPr>
            <a:r>
              <a:t/>
            </a:r>
            <a:endParaRPr>
              <a:latin typeface="Arial"/>
              <a:ea typeface="Arial"/>
              <a:cs typeface="Arial"/>
              <a:sym typeface="Arial"/>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Hypertext Transfer Protocol (HTTP) </a:t>
            </a:r>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File Transfer Protocol (FTP)</a:t>
            </a:r>
            <a:endParaRPr>
              <a:latin typeface="Arial"/>
              <a:ea typeface="Arial"/>
              <a:cs typeface="Arial"/>
              <a:sym typeface="Arial"/>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Post Office Protocol 3 (POP3) </a:t>
            </a:r>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Simple Mail Transfer Protocol (SMTP) </a:t>
            </a:r>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Interactive Mail Access Protocol (IMAP)</a:t>
            </a:r>
            <a:endParaRPr>
              <a:latin typeface="Arial"/>
              <a:ea typeface="Arial"/>
              <a:cs typeface="Arial"/>
              <a:sym typeface="Arial"/>
            </a:endParaRPr>
          </a:p>
        </p:txBody>
      </p:sp>
      <p:sp>
        <p:nvSpPr>
          <p:cNvPr id="856" name="Google Shape;856;p7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857" name="Google Shape;857;p75"/>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76"/>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863" name="Google Shape;863;p76"/>
          <p:cNvSpPr txBox="1"/>
          <p:nvPr>
            <p:ph idx="1" type="body"/>
          </p:nvPr>
        </p:nvSpPr>
        <p:spPr>
          <a:xfrm>
            <a:off x="0" y="1347539"/>
            <a:ext cx="12169423" cy="4771039"/>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Protocol categories</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Network communication protocols</a:t>
            </a:r>
            <a:endParaRPr/>
          </a:p>
          <a:p>
            <a:pPr indent="0" lvl="0" marL="0" rtl="0" algn="just">
              <a:lnSpc>
                <a:spcPct val="120000"/>
              </a:lnSpc>
              <a:spcBef>
                <a:spcPts val="1000"/>
              </a:spcBef>
              <a:spcAft>
                <a:spcPts val="0"/>
              </a:spcAft>
              <a:buSzPts val="2000"/>
              <a:buNone/>
            </a:pPr>
            <a:r>
              <a:t/>
            </a:r>
            <a:endParaRPr b="1">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Hypertext Transfer Protocol (HTTP):</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The HTTP protocol uses TCP/IP to deliver web page content from a server to your browser. </a:t>
            </a:r>
            <a:endParaRPr>
              <a:latin typeface="Arial"/>
              <a:ea typeface="Arial"/>
              <a:cs typeface="Arial"/>
              <a:sym typeface="Arial"/>
            </a:endParaRPr>
          </a:p>
          <a:p>
            <a:pPr indent="0" lvl="0" marL="0" rtl="0" algn="just">
              <a:lnSpc>
                <a:spcPct val="120000"/>
              </a:lnSpc>
              <a:spcBef>
                <a:spcPts val="1000"/>
              </a:spcBef>
              <a:spcAft>
                <a:spcPts val="0"/>
              </a:spcAft>
              <a:buSzPts val="2000"/>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HTTP can also handle the download and upload of files from remote servers.</a:t>
            </a:r>
            <a:endParaRPr>
              <a:latin typeface="Arial"/>
              <a:ea typeface="Arial"/>
              <a:cs typeface="Arial"/>
              <a:sym typeface="Arial"/>
            </a:endParaRPr>
          </a:p>
        </p:txBody>
      </p:sp>
      <p:sp>
        <p:nvSpPr>
          <p:cNvPr id="864" name="Google Shape;864;p7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865" name="Google Shape;865;p76"/>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77"/>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871" name="Google Shape;871;p77"/>
          <p:cNvSpPr txBox="1"/>
          <p:nvPr>
            <p:ph idx="1" type="body"/>
          </p:nvPr>
        </p:nvSpPr>
        <p:spPr>
          <a:xfrm>
            <a:off x="0" y="1347539"/>
            <a:ext cx="12169423" cy="4771039"/>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Protocol categories</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Network communication protocols</a:t>
            </a:r>
            <a:endParaRPr/>
          </a:p>
          <a:p>
            <a:pPr indent="0" lvl="0" marL="0" rtl="0" algn="just">
              <a:lnSpc>
                <a:spcPct val="120000"/>
              </a:lnSpc>
              <a:spcBef>
                <a:spcPts val="1000"/>
              </a:spcBef>
              <a:spcAft>
                <a:spcPts val="0"/>
              </a:spcAft>
              <a:buSzPts val="2000"/>
              <a:buNone/>
            </a:pPr>
            <a:r>
              <a:t/>
            </a:r>
            <a:endParaRPr b="1">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File Transfer Protocol (FTP):</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FTP is used to transfer files between different computers on a network. Typically, FTP is used to upload files to a server from a remote location. </a:t>
            </a:r>
            <a:endParaRPr>
              <a:latin typeface="Arial"/>
              <a:ea typeface="Arial"/>
              <a:cs typeface="Arial"/>
              <a:sym typeface="Arial"/>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While you can use FTP to download files, web-based downloads are typically handled through HTTP.</a:t>
            </a:r>
            <a:endParaRPr>
              <a:latin typeface="Arial"/>
              <a:ea typeface="Arial"/>
              <a:cs typeface="Arial"/>
              <a:sym typeface="Arial"/>
            </a:endParaRPr>
          </a:p>
        </p:txBody>
      </p:sp>
      <p:sp>
        <p:nvSpPr>
          <p:cNvPr id="872" name="Google Shape;872;p7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873" name="Google Shape;873;p77"/>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78"/>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879" name="Google Shape;879;p78"/>
          <p:cNvSpPr txBox="1"/>
          <p:nvPr>
            <p:ph idx="1" type="body"/>
          </p:nvPr>
        </p:nvSpPr>
        <p:spPr>
          <a:xfrm>
            <a:off x="0" y="1347539"/>
            <a:ext cx="12169423" cy="4771039"/>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Protocol categories</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Network communication protocols</a:t>
            </a:r>
            <a:endParaRPr/>
          </a:p>
          <a:p>
            <a:pPr indent="0" lvl="0" marL="0" rtl="0" algn="just">
              <a:lnSpc>
                <a:spcPct val="120000"/>
              </a:lnSpc>
              <a:spcBef>
                <a:spcPts val="1000"/>
              </a:spcBef>
              <a:spcAft>
                <a:spcPts val="0"/>
              </a:spcAft>
              <a:buSzPts val="2000"/>
              <a:buNone/>
            </a:pPr>
            <a:r>
              <a:t/>
            </a:r>
            <a:endParaRPr b="1">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Post Office Protocol 3 (POP3):</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POP3 is one of three email protocols.</a:t>
            </a:r>
            <a:endParaRPr/>
          </a:p>
          <a:p>
            <a:pPr indent="0" lvl="0" marL="0" rtl="0" algn="just">
              <a:lnSpc>
                <a:spcPct val="120000"/>
              </a:lnSpc>
              <a:spcBef>
                <a:spcPts val="1000"/>
              </a:spcBef>
              <a:spcAft>
                <a:spcPts val="0"/>
              </a:spcAft>
              <a:buSzPts val="2000"/>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It's most commonly used by an email client to allow you to receive emails. This protocol uses TCP for the management and delivery of an email.</a:t>
            </a:r>
            <a:endParaRPr>
              <a:latin typeface="Arial"/>
              <a:ea typeface="Arial"/>
              <a:cs typeface="Arial"/>
              <a:sym typeface="Arial"/>
            </a:endParaRPr>
          </a:p>
        </p:txBody>
      </p:sp>
      <p:sp>
        <p:nvSpPr>
          <p:cNvPr id="880" name="Google Shape;880;p7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881" name="Google Shape;881;p78"/>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79"/>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887" name="Google Shape;887;p79"/>
          <p:cNvSpPr txBox="1"/>
          <p:nvPr>
            <p:ph idx="1" type="body"/>
          </p:nvPr>
        </p:nvSpPr>
        <p:spPr>
          <a:xfrm>
            <a:off x="0" y="1347539"/>
            <a:ext cx="12169423" cy="4771039"/>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Protocol categories</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Network communication protocols</a:t>
            </a:r>
            <a:endParaRPr/>
          </a:p>
          <a:p>
            <a:pPr indent="0" lvl="0" marL="0" rtl="0" algn="just">
              <a:lnSpc>
                <a:spcPct val="120000"/>
              </a:lnSpc>
              <a:spcBef>
                <a:spcPts val="1000"/>
              </a:spcBef>
              <a:spcAft>
                <a:spcPts val="0"/>
              </a:spcAft>
              <a:buSzPts val="2000"/>
              <a:buNone/>
            </a:pPr>
            <a:r>
              <a:t/>
            </a:r>
            <a:endParaRPr b="1">
              <a:latin typeface="Arial"/>
              <a:ea typeface="Arial"/>
              <a:cs typeface="Arial"/>
              <a:sym typeface="Arial"/>
            </a:endParaRPr>
          </a:p>
          <a:p>
            <a:pPr indent="0" lvl="0" marL="0" rtl="0" algn="just">
              <a:lnSpc>
                <a:spcPct val="120000"/>
              </a:lnSpc>
              <a:spcBef>
                <a:spcPts val="1000"/>
              </a:spcBef>
              <a:spcAft>
                <a:spcPts val="0"/>
              </a:spcAft>
              <a:buSzPts val="2000"/>
              <a:buNone/>
            </a:pPr>
            <a:r>
              <a:rPr lang="en-US">
                <a:latin typeface="Arial"/>
                <a:ea typeface="Arial"/>
                <a:cs typeface="Arial"/>
                <a:sym typeface="Arial"/>
              </a:rPr>
              <a:t>Simple Mail Transfer Protocol (SMTP):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SMTP is another one of the three email protocols. It's most commonly used to send emails from an email client via an email server.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This protocol uses the TCP for management and transmission of the email.</a:t>
            </a:r>
            <a:endParaRPr>
              <a:latin typeface="Arial"/>
              <a:ea typeface="Arial"/>
              <a:cs typeface="Arial"/>
              <a:sym typeface="Arial"/>
            </a:endParaRPr>
          </a:p>
        </p:txBody>
      </p:sp>
      <p:sp>
        <p:nvSpPr>
          <p:cNvPr id="888" name="Google Shape;888;p7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889" name="Google Shape;889;p79"/>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8"/>
          <p:cNvSpPr txBox="1"/>
          <p:nvPr>
            <p:ph type="title"/>
          </p:nvPr>
        </p:nvSpPr>
        <p:spPr>
          <a:xfrm>
            <a:off x="0" y="0"/>
            <a:ext cx="12192000" cy="1042506"/>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TYPES.</a:t>
            </a:r>
            <a:endParaRPr b="1" sz="4800">
              <a:solidFill>
                <a:schemeClr val="lt1"/>
              </a:solidFill>
              <a:latin typeface="Arial"/>
              <a:ea typeface="Arial"/>
              <a:cs typeface="Arial"/>
              <a:sym typeface="Arial"/>
            </a:endParaRPr>
          </a:p>
        </p:txBody>
      </p:sp>
      <p:sp>
        <p:nvSpPr>
          <p:cNvPr id="270" name="Google Shape;270;p8"/>
          <p:cNvSpPr txBox="1"/>
          <p:nvPr>
            <p:ph idx="1" type="body"/>
          </p:nvPr>
        </p:nvSpPr>
        <p:spPr>
          <a:xfrm>
            <a:off x="0" y="1930400"/>
            <a:ext cx="12192000" cy="3947884"/>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lang="en-US">
                <a:latin typeface="Arial"/>
                <a:ea typeface="Arial"/>
                <a:cs typeface="Arial"/>
                <a:sym typeface="Arial"/>
              </a:rPr>
              <a:t>Networks vary in size, shape, and usage. To make it easier to identify different network types, they're categorized into one of the following network categories:</a:t>
            </a:r>
            <a:endParaRPr>
              <a:latin typeface="Arial"/>
              <a:ea typeface="Arial"/>
              <a:cs typeface="Arial"/>
              <a:sym typeface="Arial"/>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Personal area networks</a:t>
            </a:r>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Local area networks</a:t>
            </a:r>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Metropolitan area networks</a:t>
            </a:r>
            <a:endParaRPr/>
          </a:p>
          <a:p>
            <a:pPr indent="-228600" lvl="1" marL="685800" rtl="0" algn="just">
              <a:lnSpc>
                <a:spcPct val="120000"/>
              </a:lnSpc>
              <a:spcBef>
                <a:spcPts val="500"/>
              </a:spcBef>
              <a:spcAft>
                <a:spcPts val="0"/>
              </a:spcAft>
              <a:buSzPts val="1800"/>
              <a:buFont typeface="Noto Sans Symbols"/>
              <a:buChar char="⮚"/>
            </a:pPr>
            <a:r>
              <a:rPr lang="en-US">
                <a:latin typeface="Arial"/>
                <a:ea typeface="Arial"/>
                <a:cs typeface="Arial"/>
                <a:sym typeface="Arial"/>
              </a:rPr>
              <a:t>Wide area networks</a:t>
            </a:r>
            <a:endParaRPr/>
          </a:p>
        </p:txBody>
      </p:sp>
      <p:sp>
        <p:nvSpPr>
          <p:cNvPr id="271" name="Google Shape;271;p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272" name="Google Shape;272;p8"/>
          <p:cNvPicPr preferRelativeResize="0"/>
          <p:nvPr/>
        </p:nvPicPr>
        <p:blipFill rotWithShape="1">
          <a:blip r:embed="rId3">
            <a:alphaModFix/>
          </a:blip>
          <a:srcRect b="0" l="0" r="0" t="0"/>
          <a:stretch/>
        </p:blipFill>
        <p:spPr>
          <a:xfrm>
            <a:off x="11143397" y="0"/>
            <a:ext cx="1048603" cy="104250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80"/>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895" name="Google Shape;895;p80"/>
          <p:cNvSpPr txBox="1"/>
          <p:nvPr>
            <p:ph idx="1" type="body"/>
          </p:nvPr>
        </p:nvSpPr>
        <p:spPr>
          <a:xfrm>
            <a:off x="0" y="1347539"/>
            <a:ext cx="12169423" cy="4771039"/>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Protocol categories</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Network communication protocols</a:t>
            </a:r>
            <a:endParaRPr/>
          </a:p>
          <a:p>
            <a:pPr indent="0" lvl="0" marL="0" rtl="0" algn="just">
              <a:lnSpc>
                <a:spcPct val="120000"/>
              </a:lnSpc>
              <a:spcBef>
                <a:spcPts val="1000"/>
              </a:spcBef>
              <a:spcAft>
                <a:spcPts val="0"/>
              </a:spcAft>
              <a:buSzPts val="2000"/>
              <a:buNone/>
            </a:pPr>
            <a:r>
              <a:t/>
            </a:r>
            <a:endParaRPr b="1">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Interactive Mail Access Protocol (IMAP):</a:t>
            </a:r>
            <a:r>
              <a:rPr lang="en-US">
                <a:latin typeface="Arial"/>
                <a:ea typeface="Arial"/>
                <a:cs typeface="Arial"/>
                <a:sym typeface="Arial"/>
              </a:rPr>
              <a:t>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IMAP is the more powerful of the three email protocols. </a:t>
            </a:r>
            <a:endParaRPr>
              <a:latin typeface="Arial"/>
              <a:ea typeface="Arial"/>
              <a:cs typeface="Arial"/>
              <a:sym typeface="Arial"/>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With IMAP and an email client, you can manage a single mailbox on an email server in your organization.</a:t>
            </a:r>
            <a:endParaRPr/>
          </a:p>
        </p:txBody>
      </p:sp>
      <p:sp>
        <p:nvSpPr>
          <p:cNvPr id="896" name="Google Shape;896;p8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897" name="Google Shape;897;p80"/>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81"/>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903" name="Google Shape;903;p81"/>
          <p:cNvSpPr txBox="1"/>
          <p:nvPr>
            <p:ph idx="1" type="body"/>
          </p:nvPr>
        </p:nvSpPr>
        <p:spPr>
          <a:xfrm>
            <a:off x="0" y="1347539"/>
            <a:ext cx="12192000" cy="4793617"/>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Protocol categories</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Network security protocols</a:t>
            </a:r>
            <a:endParaRPr/>
          </a:p>
          <a:p>
            <a:pPr indent="0" lvl="0" marL="0" rtl="0" algn="just">
              <a:lnSpc>
                <a:spcPct val="120000"/>
              </a:lnSpc>
              <a:spcBef>
                <a:spcPts val="1000"/>
              </a:spcBef>
              <a:spcAft>
                <a:spcPts val="0"/>
              </a:spcAft>
              <a:buSzPts val="2000"/>
              <a:buNone/>
            </a:pPr>
            <a:r>
              <a:t/>
            </a:r>
            <a:endParaRPr b="1">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Network security protocols are designed to maintain the security and network of data across your network. These protocols encrypt in-transmission messages between users, services, and applications.</a:t>
            </a:r>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Network security protocols use encryption and cryptographic principles to secure messages.</a:t>
            </a:r>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p:txBody>
      </p:sp>
      <p:sp>
        <p:nvSpPr>
          <p:cNvPr id="904" name="Google Shape;904;p8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905" name="Google Shape;905;p81"/>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82"/>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911" name="Google Shape;911;p82"/>
          <p:cNvSpPr txBox="1"/>
          <p:nvPr>
            <p:ph idx="1" type="body"/>
          </p:nvPr>
        </p:nvSpPr>
        <p:spPr>
          <a:xfrm>
            <a:off x="0" y="1330365"/>
            <a:ext cx="12192000" cy="4799501"/>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Protocol categories</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Network security protocols</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To implement a secure network, you must match the right security protocols for your needs.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The following list explores the leading network security protocols:</a:t>
            </a:r>
            <a:endParaRPr/>
          </a:p>
          <a:p>
            <a:pPr indent="-228600" lvl="1" marL="685800" rtl="0" algn="just">
              <a:lnSpc>
                <a:spcPct val="120000"/>
              </a:lnSpc>
              <a:spcBef>
                <a:spcPts val="500"/>
              </a:spcBef>
              <a:spcAft>
                <a:spcPts val="0"/>
              </a:spcAft>
              <a:buSzPts val="1800"/>
              <a:buFont typeface="Noto Sans Symbols"/>
              <a:buChar char="⮚"/>
            </a:pPr>
            <a:r>
              <a:rPr b="1" lang="en-US">
                <a:latin typeface="Arial"/>
                <a:ea typeface="Arial"/>
                <a:cs typeface="Arial"/>
                <a:sym typeface="Arial"/>
              </a:rPr>
              <a:t>Secure Socket Layer (SSL) </a:t>
            </a:r>
            <a:endParaRPr/>
          </a:p>
          <a:p>
            <a:pPr indent="-228600" lvl="1" marL="685800" rtl="0" algn="just">
              <a:lnSpc>
                <a:spcPct val="120000"/>
              </a:lnSpc>
              <a:spcBef>
                <a:spcPts val="500"/>
              </a:spcBef>
              <a:spcAft>
                <a:spcPts val="0"/>
              </a:spcAft>
              <a:buSzPts val="1800"/>
              <a:buFont typeface="Noto Sans Symbols"/>
              <a:buChar char="⮚"/>
            </a:pPr>
            <a:r>
              <a:rPr b="1" lang="en-US">
                <a:latin typeface="Arial"/>
                <a:ea typeface="Arial"/>
                <a:cs typeface="Arial"/>
                <a:sym typeface="Arial"/>
              </a:rPr>
              <a:t>Transport Layer Security (TLS)</a:t>
            </a:r>
            <a:endParaRPr/>
          </a:p>
          <a:p>
            <a:pPr indent="-228600" lvl="1" marL="685800" rtl="0" algn="just">
              <a:lnSpc>
                <a:spcPct val="120000"/>
              </a:lnSpc>
              <a:spcBef>
                <a:spcPts val="500"/>
              </a:spcBef>
              <a:spcAft>
                <a:spcPts val="0"/>
              </a:spcAft>
              <a:buSzPts val="1800"/>
              <a:buFont typeface="Noto Sans Symbols"/>
              <a:buChar char="⮚"/>
            </a:pPr>
            <a:r>
              <a:rPr b="1" lang="en-US">
                <a:latin typeface="Arial"/>
                <a:ea typeface="Arial"/>
                <a:cs typeface="Arial"/>
                <a:sym typeface="Arial"/>
              </a:rPr>
              <a:t>Hypertext Transfer Protocol Secure (HTTPS)</a:t>
            </a:r>
            <a:endParaRPr/>
          </a:p>
          <a:p>
            <a:pPr indent="-228600" lvl="1" marL="685800" rtl="0" algn="just">
              <a:lnSpc>
                <a:spcPct val="120000"/>
              </a:lnSpc>
              <a:spcBef>
                <a:spcPts val="500"/>
              </a:spcBef>
              <a:spcAft>
                <a:spcPts val="0"/>
              </a:spcAft>
              <a:buSzPts val="1800"/>
              <a:buFont typeface="Noto Sans Symbols"/>
              <a:buChar char="⮚"/>
            </a:pPr>
            <a:r>
              <a:rPr b="1" lang="en-US">
                <a:latin typeface="Arial"/>
                <a:ea typeface="Arial"/>
                <a:cs typeface="Arial"/>
                <a:sym typeface="Arial"/>
              </a:rPr>
              <a:t>Secure Shell (SSH)</a:t>
            </a:r>
            <a:endParaRPr/>
          </a:p>
          <a:p>
            <a:pPr indent="-228600" lvl="1" marL="685800" rtl="0" algn="just">
              <a:lnSpc>
                <a:spcPct val="120000"/>
              </a:lnSpc>
              <a:spcBef>
                <a:spcPts val="500"/>
              </a:spcBef>
              <a:spcAft>
                <a:spcPts val="0"/>
              </a:spcAft>
              <a:buSzPts val="1800"/>
              <a:buFont typeface="Noto Sans Symbols"/>
              <a:buChar char="⮚"/>
            </a:pPr>
            <a:r>
              <a:rPr b="1" lang="en-US">
                <a:latin typeface="Arial"/>
                <a:ea typeface="Arial"/>
                <a:cs typeface="Arial"/>
                <a:sym typeface="Arial"/>
              </a:rPr>
              <a:t>Kerberos</a:t>
            </a:r>
            <a:endParaRPr b="1">
              <a:latin typeface="Arial"/>
              <a:ea typeface="Arial"/>
              <a:cs typeface="Arial"/>
              <a:sym typeface="Arial"/>
            </a:endParaRPr>
          </a:p>
        </p:txBody>
      </p:sp>
      <p:sp>
        <p:nvSpPr>
          <p:cNvPr id="912" name="Google Shape;912;p8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913" name="Google Shape;913;p82"/>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83"/>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919" name="Google Shape;919;p83"/>
          <p:cNvSpPr txBox="1"/>
          <p:nvPr>
            <p:ph idx="1" type="body"/>
          </p:nvPr>
        </p:nvSpPr>
        <p:spPr>
          <a:xfrm>
            <a:off x="0" y="1330365"/>
            <a:ext cx="12192000" cy="4799501"/>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Protocol categories</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Network security protocols</a:t>
            </a:r>
            <a:endParaRPr/>
          </a:p>
          <a:p>
            <a:pPr indent="0" lvl="0" marL="0" rtl="0" algn="just">
              <a:lnSpc>
                <a:spcPct val="120000"/>
              </a:lnSpc>
              <a:spcBef>
                <a:spcPts val="1000"/>
              </a:spcBef>
              <a:spcAft>
                <a:spcPts val="0"/>
              </a:spcAft>
              <a:buSzPts val="2000"/>
              <a:buNone/>
            </a:pPr>
            <a:r>
              <a:t/>
            </a:r>
            <a:endParaRPr b="1">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Secure Socket Layer (SSL):</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SSL is a standard encryption and security protocol. </a:t>
            </a:r>
            <a:endParaRPr>
              <a:latin typeface="Arial"/>
              <a:ea typeface="Arial"/>
              <a:cs typeface="Arial"/>
              <a:sym typeface="Arial"/>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It provides a secure and encrypted connection between your computer and the target server or device that you accessed over the internet.</a:t>
            </a:r>
            <a:endParaRPr>
              <a:latin typeface="Arial"/>
              <a:ea typeface="Arial"/>
              <a:cs typeface="Arial"/>
              <a:sym typeface="Arial"/>
            </a:endParaRPr>
          </a:p>
        </p:txBody>
      </p:sp>
      <p:sp>
        <p:nvSpPr>
          <p:cNvPr id="920" name="Google Shape;920;p8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921" name="Google Shape;921;p83"/>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84"/>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927" name="Google Shape;927;p84"/>
          <p:cNvSpPr txBox="1"/>
          <p:nvPr>
            <p:ph idx="1" type="body"/>
          </p:nvPr>
        </p:nvSpPr>
        <p:spPr>
          <a:xfrm>
            <a:off x="0" y="1330365"/>
            <a:ext cx="12192000" cy="4799501"/>
          </a:xfrm>
          <a:prstGeom prst="rect">
            <a:avLst/>
          </a:prstGeom>
          <a:noFill/>
          <a:ln>
            <a:noFill/>
          </a:ln>
        </p:spPr>
        <p:txBody>
          <a:bodyPr anchorCtr="0" anchor="ctr" bIns="108000" lIns="108000" spcFirstLastPara="1" rIns="108000" wrap="square" tIns="108000">
            <a:normAutofit fontScale="92500" lnSpcReduction="20000"/>
          </a:bodyPr>
          <a:lstStyle/>
          <a:p>
            <a:pPr indent="0" lvl="0" marL="0" rtl="0" algn="just">
              <a:lnSpc>
                <a:spcPct val="120000"/>
              </a:lnSpc>
              <a:spcBef>
                <a:spcPts val="0"/>
              </a:spcBef>
              <a:spcAft>
                <a:spcPts val="0"/>
              </a:spcAft>
              <a:buSzPct val="100000"/>
              <a:buNone/>
            </a:pPr>
            <a:r>
              <a:rPr b="1" lang="en-US">
                <a:latin typeface="Arial"/>
                <a:ea typeface="Arial"/>
                <a:cs typeface="Arial"/>
                <a:sym typeface="Arial"/>
              </a:rPr>
              <a:t>Protocol categories</a:t>
            </a:r>
            <a:endParaRPr>
              <a:latin typeface="Arial"/>
              <a:ea typeface="Arial"/>
              <a:cs typeface="Arial"/>
              <a:sym typeface="Arial"/>
            </a:endParaRPr>
          </a:p>
          <a:p>
            <a:pPr indent="0" lvl="0" marL="0" rtl="0" algn="just">
              <a:lnSpc>
                <a:spcPct val="120000"/>
              </a:lnSpc>
              <a:spcBef>
                <a:spcPts val="1000"/>
              </a:spcBef>
              <a:spcAft>
                <a:spcPts val="0"/>
              </a:spcAft>
              <a:buSzPct val="100000"/>
              <a:buNone/>
            </a:pPr>
            <a:r>
              <a:rPr b="1" lang="en-US">
                <a:latin typeface="Arial"/>
                <a:ea typeface="Arial"/>
                <a:cs typeface="Arial"/>
                <a:sym typeface="Arial"/>
              </a:rPr>
              <a:t>Network security protocols</a:t>
            </a:r>
            <a:endParaRPr/>
          </a:p>
          <a:p>
            <a:pPr indent="0" lvl="0" marL="0" rtl="0" algn="just">
              <a:lnSpc>
                <a:spcPct val="120000"/>
              </a:lnSpc>
              <a:spcBef>
                <a:spcPts val="1000"/>
              </a:spcBef>
              <a:spcAft>
                <a:spcPts val="0"/>
              </a:spcAft>
              <a:buSzPct val="100000"/>
              <a:buNone/>
            </a:pPr>
            <a:r>
              <a:t/>
            </a:r>
            <a:endParaRPr>
              <a:latin typeface="Arial"/>
              <a:ea typeface="Arial"/>
              <a:cs typeface="Arial"/>
              <a:sym typeface="Arial"/>
            </a:endParaRPr>
          </a:p>
          <a:p>
            <a:pPr indent="0" lvl="0" marL="0" rtl="0" algn="just">
              <a:lnSpc>
                <a:spcPct val="120000"/>
              </a:lnSpc>
              <a:spcBef>
                <a:spcPts val="1000"/>
              </a:spcBef>
              <a:spcAft>
                <a:spcPts val="0"/>
              </a:spcAft>
              <a:buSzPct val="100000"/>
              <a:buNone/>
            </a:pPr>
            <a:r>
              <a:rPr b="1" lang="en-US">
                <a:latin typeface="Arial"/>
                <a:ea typeface="Arial"/>
                <a:cs typeface="Arial"/>
                <a:sym typeface="Arial"/>
              </a:rPr>
              <a:t>Transport Layer Security (TLS): </a:t>
            </a:r>
            <a:endParaRPr b="1">
              <a:latin typeface="Arial"/>
              <a:ea typeface="Arial"/>
              <a:cs typeface="Arial"/>
              <a:sym typeface="Arial"/>
            </a:endParaRPr>
          </a:p>
          <a:p>
            <a:pPr indent="-228600" lvl="0" marL="228600" rtl="0" algn="just">
              <a:lnSpc>
                <a:spcPct val="120000"/>
              </a:lnSpc>
              <a:spcBef>
                <a:spcPts val="1000"/>
              </a:spcBef>
              <a:spcAft>
                <a:spcPts val="0"/>
              </a:spcAft>
              <a:buSzPct val="100000"/>
              <a:buFont typeface="Noto Sans Symbols"/>
              <a:buChar char="⮚"/>
            </a:pPr>
            <a:r>
              <a:rPr lang="en-US">
                <a:latin typeface="Arial"/>
                <a:ea typeface="Arial"/>
                <a:cs typeface="Arial"/>
                <a:sym typeface="Arial"/>
              </a:rPr>
              <a:t>TLS is the successor to SSL and provides a stronger and more robust security encryption protocol. </a:t>
            </a:r>
            <a:endParaRPr>
              <a:latin typeface="Arial"/>
              <a:ea typeface="Arial"/>
              <a:cs typeface="Arial"/>
              <a:sym typeface="Arial"/>
            </a:endParaRPr>
          </a:p>
          <a:p>
            <a:pPr indent="-228600" lvl="0" marL="228600" rtl="0" algn="just">
              <a:lnSpc>
                <a:spcPct val="120000"/>
              </a:lnSpc>
              <a:spcBef>
                <a:spcPts val="1000"/>
              </a:spcBef>
              <a:spcAft>
                <a:spcPts val="0"/>
              </a:spcAft>
              <a:buSzPct val="100000"/>
              <a:buFont typeface="Noto Sans Symbols"/>
              <a:buChar char="⮚"/>
            </a:pPr>
            <a:r>
              <a:rPr lang="en-US">
                <a:latin typeface="Arial"/>
                <a:ea typeface="Arial"/>
                <a:cs typeface="Arial"/>
                <a:sym typeface="Arial"/>
              </a:rPr>
              <a:t>Based on the Internet Engineering Task Force (IETF) standard, it's designed to stop message forgery and tampering and eavesdropping. </a:t>
            </a:r>
            <a:endParaRPr>
              <a:latin typeface="Arial"/>
              <a:ea typeface="Arial"/>
              <a:cs typeface="Arial"/>
              <a:sym typeface="Arial"/>
            </a:endParaRPr>
          </a:p>
          <a:p>
            <a:pPr indent="-228600" lvl="0" marL="228600" rtl="0" algn="just">
              <a:lnSpc>
                <a:spcPct val="120000"/>
              </a:lnSpc>
              <a:spcBef>
                <a:spcPts val="1000"/>
              </a:spcBef>
              <a:spcAft>
                <a:spcPts val="0"/>
              </a:spcAft>
              <a:buSzPct val="100000"/>
              <a:buFont typeface="Noto Sans Symbols"/>
              <a:buChar char="⮚"/>
            </a:pPr>
            <a:r>
              <a:rPr lang="en-US">
                <a:latin typeface="Arial"/>
                <a:ea typeface="Arial"/>
                <a:cs typeface="Arial"/>
                <a:sym typeface="Arial"/>
              </a:rPr>
              <a:t>It's typically used to protect web browser communications, email, VoIP, and instant messaging. </a:t>
            </a:r>
            <a:endParaRPr>
              <a:latin typeface="Arial"/>
              <a:ea typeface="Arial"/>
              <a:cs typeface="Arial"/>
              <a:sym typeface="Arial"/>
            </a:endParaRPr>
          </a:p>
          <a:p>
            <a:pPr indent="-228600" lvl="0" marL="228600" rtl="0" algn="just">
              <a:lnSpc>
                <a:spcPct val="120000"/>
              </a:lnSpc>
              <a:spcBef>
                <a:spcPts val="1000"/>
              </a:spcBef>
              <a:spcAft>
                <a:spcPts val="0"/>
              </a:spcAft>
              <a:buSzPct val="100000"/>
              <a:buFont typeface="Noto Sans Symbols"/>
              <a:buChar char="⮚"/>
            </a:pPr>
            <a:r>
              <a:rPr lang="en-US">
                <a:latin typeface="Arial"/>
                <a:ea typeface="Arial"/>
                <a:cs typeface="Arial"/>
                <a:sym typeface="Arial"/>
              </a:rPr>
              <a:t>While TLS is now used, the replacement security protocol is often still called SSL.</a:t>
            </a:r>
            <a:endParaRPr>
              <a:latin typeface="Arial"/>
              <a:ea typeface="Arial"/>
              <a:cs typeface="Arial"/>
              <a:sym typeface="Arial"/>
            </a:endParaRPr>
          </a:p>
        </p:txBody>
      </p:sp>
      <p:sp>
        <p:nvSpPr>
          <p:cNvPr id="928" name="Google Shape;928;p8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929" name="Google Shape;929;p84"/>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85"/>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935" name="Google Shape;935;p85"/>
          <p:cNvSpPr txBox="1"/>
          <p:nvPr>
            <p:ph idx="1" type="body"/>
          </p:nvPr>
        </p:nvSpPr>
        <p:spPr>
          <a:xfrm>
            <a:off x="0" y="1330365"/>
            <a:ext cx="12192000" cy="4799501"/>
          </a:xfrm>
          <a:prstGeom prst="rect">
            <a:avLst/>
          </a:prstGeom>
          <a:noFill/>
          <a:ln>
            <a:noFill/>
          </a:ln>
        </p:spPr>
        <p:txBody>
          <a:bodyPr anchorCtr="0" anchor="ctr" bIns="108000" lIns="108000" spcFirstLastPara="1" rIns="108000" wrap="square" tIns="108000">
            <a:normAutofit fontScale="85000" lnSpcReduction="10000"/>
          </a:bodyPr>
          <a:lstStyle/>
          <a:p>
            <a:pPr indent="0" lvl="0" marL="0" rtl="0" algn="just">
              <a:lnSpc>
                <a:spcPct val="120000"/>
              </a:lnSpc>
              <a:spcBef>
                <a:spcPts val="0"/>
              </a:spcBef>
              <a:spcAft>
                <a:spcPts val="0"/>
              </a:spcAft>
              <a:buSzPct val="100000"/>
              <a:buNone/>
            </a:pPr>
            <a:r>
              <a:rPr b="1" lang="en-US">
                <a:latin typeface="Arial"/>
                <a:ea typeface="Arial"/>
                <a:cs typeface="Arial"/>
                <a:sym typeface="Arial"/>
              </a:rPr>
              <a:t>Protocol categories</a:t>
            </a:r>
            <a:endParaRPr>
              <a:latin typeface="Arial"/>
              <a:ea typeface="Arial"/>
              <a:cs typeface="Arial"/>
              <a:sym typeface="Arial"/>
            </a:endParaRPr>
          </a:p>
          <a:p>
            <a:pPr indent="0" lvl="0" marL="0" rtl="0" algn="just">
              <a:lnSpc>
                <a:spcPct val="120000"/>
              </a:lnSpc>
              <a:spcBef>
                <a:spcPts val="1000"/>
              </a:spcBef>
              <a:spcAft>
                <a:spcPts val="0"/>
              </a:spcAft>
              <a:buSzPct val="100000"/>
              <a:buNone/>
            </a:pPr>
            <a:r>
              <a:rPr b="1" lang="en-US">
                <a:latin typeface="Arial"/>
                <a:ea typeface="Arial"/>
                <a:cs typeface="Arial"/>
                <a:sym typeface="Arial"/>
              </a:rPr>
              <a:t>Network security protocols</a:t>
            </a:r>
            <a:endParaRPr/>
          </a:p>
          <a:p>
            <a:pPr indent="0" lvl="0" marL="0" rtl="0" algn="just">
              <a:lnSpc>
                <a:spcPct val="120000"/>
              </a:lnSpc>
              <a:spcBef>
                <a:spcPts val="1000"/>
              </a:spcBef>
              <a:spcAft>
                <a:spcPts val="0"/>
              </a:spcAft>
              <a:buSzPct val="100000"/>
              <a:buNone/>
            </a:pPr>
            <a:r>
              <a:t/>
            </a:r>
            <a:endParaRPr>
              <a:latin typeface="Arial"/>
              <a:ea typeface="Arial"/>
              <a:cs typeface="Arial"/>
              <a:sym typeface="Arial"/>
            </a:endParaRPr>
          </a:p>
          <a:p>
            <a:pPr indent="0" lvl="0" marL="0" rtl="0" algn="just">
              <a:lnSpc>
                <a:spcPct val="120000"/>
              </a:lnSpc>
              <a:spcBef>
                <a:spcPts val="1000"/>
              </a:spcBef>
              <a:spcAft>
                <a:spcPts val="0"/>
              </a:spcAft>
              <a:buSzPct val="100000"/>
              <a:buNone/>
            </a:pPr>
            <a:r>
              <a:rPr b="1" lang="en-US">
                <a:latin typeface="Arial"/>
                <a:ea typeface="Arial"/>
                <a:cs typeface="Arial"/>
                <a:sym typeface="Arial"/>
              </a:rPr>
              <a:t>Hypertext Transfer Protocol Secure (HTTPS): </a:t>
            </a:r>
            <a:endParaRPr b="1">
              <a:latin typeface="Arial"/>
              <a:ea typeface="Arial"/>
              <a:cs typeface="Arial"/>
              <a:sym typeface="Arial"/>
            </a:endParaRPr>
          </a:p>
          <a:p>
            <a:pPr indent="-228600" lvl="0" marL="228600" rtl="0" algn="just">
              <a:lnSpc>
                <a:spcPct val="120000"/>
              </a:lnSpc>
              <a:spcBef>
                <a:spcPts val="1000"/>
              </a:spcBef>
              <a:spcAft>
                <a:spcPts val="0"/>
              </a:spcAft>
              <a:buSzPct val="100000"/>
              <a:buFont typeface="Noto Sans Symbols"/>
              <a:buChar char="⮚"/>
            </a:pPr>
            <a:r>
              <a:rPr lang="en-US">
                <a:latin typeface="Arial"/>
                <a:ea typeface="Arial"/>
                <a:cs typeface="Arial"/>
                <a:sym typeface="Arial"/>
              </a:rPr>
              <a:t>HTTPS provides a more secure version of the standard HTTP protocol by using the TLS or SSL encryption standard.</a:t>
            </a:r>
            <a:endParaRPr/>
          </a:p>
          <a:p>
            <a:pPr indent="-120650" lvl="0" marL="228600" rtl="0" algn="just">
              <a:lnSpc>
                <a:spcPct val="120000"/>
              </a:lnSpc>
              <a:spcBef>
                <a:spcPts val="1000"/>
              </a:spcBef>
              <a:spcAft>
                <a:spcPts val="0"/>
              </a:spcAft>
              <a:buSzPct val="100000"/>
              <a:buFont typeface="Noto Sans Symbols"/>
              <a:buNone/>
            </a:pPr>
            <a:r>
              <a:t/>
            </a:r>
            <a:endParaRPr>
              <a:latin typeface="Arial"/>
              <a:ea typeface="Arial"/>
              <a:cs typeface="Arial"/>
              <a:sym typeface="Arial"/>
            </a:endParaRPr>
          </a:p>
          <a:p>
            <a:pPr indent="-228600" lvl="0" marL="228600" rtl="0" algn="just">
              <a:lnSpc>
                <a:spcPct val="120000"/>
              </a:lnSpc>
              <a:spcBef>
                <a:spcPts val="1000"/>
              </a:spcBef>
              <a:spcAft>
                <a:spcPts val="0"/>
              </a:spcAft>
              <a:buSzPct val="100000"/>
              <a:buFont typeface="Noto Sans Symbols"/>
              <a:buChar char="⮚"/>
            </a:pPr>
            <a:r>
              <a:rPr lang="en-US">
                <a:latin typeface="Arial"/>
                <a:ea typeface="Arial"/>
                <a:cs typeface="Arial"/>
                <a:sym typeface="Arial"/>
              </a:rPr>
              <a:t>This combination of protocols ensures that all data transmitted between the server and the web browser is encrypted and secure from eavesdropping or data packet sniffing.</a:t>
            </a:r>
            <a:endParaRPr/>
          </a:p>
          <a:p>
            <a:pPr indent="0" lvl="0" marL="0" rtl="0" algn="just">
              <a:lnSpc>
                <a:spcPct val="120000"/>
              </a:lnSpc>
              <a:spcBef>
                <a:spcPts val="1000"/>
              </a:spcBef>
              <a:spcAft>
                <a:spcPts val="0"/>
              </a:spcAft>
              <a:buSzPct val="100000"/>
              <a:buNone/>
            </a:pPr>
            <a:r>
              <a:rPr lang="en-US">
                <a:latin typeface="Arial"/>
                <a:ea typeface="Arial"/>
                <a:cs typeface="Arial"/>
                <a:sym typeface="Arial"/>
              </a:rPr>
              <a:t> </a:t>
            </a:r>
            <a:endParaRPr/>
          </a:p>
          <a:p>
            <a:pPr indent="-228600" lvl="0" marL="228600" rtl="0" algn="just">
              <a:lnSpc>
                <a:spcPct val="120000"/>
              </a:lnSpc>
              <a:spcBef>
                <a:spcPts val="1000"/>
              </a:spcBef>
              <a:spcAft>
                <a:spcPts val="0"/>
              </a:spcAft>
              <a:buSzPct val="100000"/>
              <a:buFont typeface="Noto Sans Symbols"/>
              <a:buChar char="⮚"/>
            </a:pPr>
            <a:r>
              <a:rPr lang="en-US">
                <a:latin typeface="Arial"/>
                <a:ea typeface="Arial"/>
                <a:cs typeface="Arial"/>
                <a:sym typeface="Arial"/>
              </a:rPr>
              <a:t>The same principle is applied to the POP, SMTP, and IMAP protocols listed previously to create secure versions known as POPS, SMTPS, and IMAPS.</a:t>
            </a:r>
            <a:endParaRPr>
              <a:latin typeface="Arial"/>
              <a:ea typeface="Arial"/>
              <a:cs typeface="Arial"/>
              <a:sym typeface="Arial"/>
            </a:endParaRPr>
          </a:p>
        </p:txBody>
      </p:sp>
      <p:sp>
        <p:nvSpPr>
          <p:cNvPr id="936" name="Google Shape;936;p8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937" name="Google Shape;937;p85"/>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86"/>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943" name="Google Shape;943;p86"/>
          <p:cNvSpPr txBox="1"/>
          <p:nvPr>
            <p:ph idx="1" type="body"/>
          </p:nvPr>
        </p:nvSpPr>
        <p:spPr>
          <a:xfrm>
            <a:off x="0" y="1330365"/>
            <a:ext cx="12192000" cy="4799501"/>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Protocol categories</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Network security protocols</a:t>
            </a:r>
            <a:endParaRPr/>
          </a:p>
          <a:p>
            <a:pPr indent="0" lvl="0" marL="0" rtl="0" algn="just">
              <a:lnSpc>
                <a:spcPct val="120000"/>
              </a:lnSpc>
              <a:spcBef>
                <a:spcPts val="1000"/>
              </a:spcBef>
              <a:spcAft>
                <a:spcPts val="0"/>
              </a:spcAft>
              <a:buSzPts val="2000"/>
              <a:buNone/>
            </a:pPr>
            <a:r>
              <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Secure Shell (SSH): </a:t>
            </a:r>
            <a:endParaRPr b="1">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SSH is a cryptographic network security protocol that provides a secure data connection across a network. </a:t>
            </a:r>
            <a:endParaRPr>
              <a:latin typeface="Arial"/>
              <a:ea typeface="Arial"/>
              <a:cs typeface="Arial"/>
              <a:sym typeface="Arial"/>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SSH is designed to support command-line execution of instructions, which includes remote authentication to servers. FTP uses many of the SSH functions to provide a secure file transfer mechanism.</a:t>
            </a:r>
            <a:endParaRPr>
              <a:latin typeface="Arial"/>
              <a:ea typeface="Arial"/>
              <a:cs typeface="Arial"/>
              <a:sym typeface="Arial"/>
            </a:endParaRPr>
          </a:p>
        </p:txBody>
      </p:sp>
      <p:sp>
        <p:nvSpPr>
          <p:cNvPr id="944" name="Google Shape;944;p8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945" name="Google Shape;945;p86"/>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87"/>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951" name="Google Shape;951;p87"/>
          <p:cNvSpPr txBox="1"/>
          <p:nvPr>
            <p:ph idx="1" type="body"/>
          </p:nvPr>
        </p:nvSpPr>
        <p:spPr>
          <a:xfrm>
            <a:off x="0" y="1330365"/>
            <a:ext cx="12192000" cy="4799501"/>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Protocol categories</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Network security protocols</a:t>
            </a:r>
            <a:endParaRPr/>
          </a:p>
          <a:p>
            <a:pPr indent="0" lvl="0" marL="0" rtl="0" algn="just">
              <a:lnSpc>
                <a:spcPct val="120000"/>
              </a:lnSpc>
              <a:spcBef>
                <a:spcPts val="1000"/>
              </a:spcBef>
              <a:spcAft>
                <a:spcPts val="0"/>
              </a:spcAft>
              <a:buSzPts val="2000"/>
              <a:buNone/>
            </a:pPr>
            <a:r>
              <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Kerberos: </a:t>
            </a:r>
            <a:endParaRPr b="1">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This validation protocol provides a robust authentication for client-server-based applications through secret-key cryptography. </a:t>
            </a:r>
            <a:endParaRPr>
              <a:latin typeface="Arial"/>
              <a:ea typeface="Arial"/>
              <a:cs typeface="Arial"/>
              <a:sym typeface="Arial"/>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Kerberos assumes that all endpoints in the network are insecure. It enforces strong encryption for all communications and data at all times.</a:t>
            </a:r>
            <a:endParaRPr/>
          </a:p>
        </p:txBody>
      </p:sp>
      <p:sp>
        <p:nvSpPr>
          <p:cNvPr id="952" name="Google Shape;952;p8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953" name="Google Shape;953;p87"/>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88"/>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959" name="Google Shape;959;p88"/>
          <p:cNvSpPr txBox="1"/>
          <p:nvPr>
            <p:ph idx="1" type="body"/>
          </p:nvPr>
        </p:nvSpPr>
        <p:spPr>
          <a:xfrm>
            <a:off x="0" y="1330365"/>
            <a:ext cx="12192000" cy="4810791"/>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Protocol categories</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Network management protocols</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In your network, it's perfectly acceptable to have multiple different protocols running concurrently. The focus of this type of protocol is the sustainability of the network by looking at faults and performance.</a:t>
            </a:r>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Network administrators need to monitor their networks and any devices attached to them. Each device in your network exposes some indicators about the state and health of the device. These indicators are requested by the network administrator tool and can be used for monitoring and reporting.</a:t>
            </a:r>
            <a:endParaRPr/>
          </a:p>
        </p:txBody>
      </p:sp>
      <p:sp>
        <p:nvSpPr>
          <p:cNvPr id="960" name="Google Shape;960;p8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961" name="Google Shape;961;p88"/>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89"/>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967" name="Google Shape;967;p89"/>
          <p:cNvSpPr txBox="1"/>
          <p:nvPr>
            <p:ph idx="1" type="body"/>
          </p:nvPr>
        </p:nvSpPr>
        <p:spPr>
          <a:xfrm>
            <a:off x="0" y="1330365"/>
            <a:ext cx="12192000" cy="4810791"/>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Protocol categories</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Network management protocols</a:t>
            </a:r>
            <a:endParaRPr/>
          </a:p>
          <a:p>
            <a:pPr indent="0" lvl="0" marL="0" rtl="0" algn="just">
              <a:lnSpc>
                <a:spcPct val="120000"/>
              </a:lnSpc>
              <a:spcBef>
                <a:spcPts val="1000"/>
              </a:spcBef>
              <a:spcAft>
                <a:spcPts val="0"/>
              </a:spcAft>
              <a:buSzPts val="2000"/>
              <a:buNone/>
            </a:pPr>
            <a:r>
              <a:t/>
            </a:r>
            <a:endParaRPr b="1">
              <a:latin typeface="Arial"/>
              <a:ea typeface="Arial"/>
              <a:cs typeface="Arial"/>
              <a:sym typeface="Arial"/>
            </a:endParaRPr>
          </a:p>
          <a:p>
            <a:pPr indent="0" lvl="0" marL="0" rtl="0" algn="just">
              <a:lnSpc>
                <a:spcPct val="120000"/>
              </a:lnSpc>
              <a:spcBef>
                <a:spcPts val="1000"/>
              </a:spcBef>
              <a:spcAft>
                <a:spcPts val="0"/>
              </a:spcAft>
              <a:buSzPts val="2000"/>
              <a:buNone/>
            </a:pPr>
            <a:r>
              <a:rPr lang="en-US">
                <a:latin typeface="Arial"/>
                <a:ea typeface="Arial"/>
                <a:cs typeface="Arial"/>
                <a:sym typeface="Arial"/>
              </a:rPr>
              <a:t>There are two network management protocols are available:</a:t>
            </a:r>
            <a:endParaRPr>
              <a:latin typeface="Arial"/>
              <a:ea typeface="Arial"/>
              <a:cs typeface="Arial"/>
              <a:sym typeface="Arial"/>
            </a:endParaRPr>
          </a:p>
          <a:p>
            <a:pPr indent="-228600" lvl="1" marL="685800" rtl="0" algn="just">
              <a:lnSpc>
                <a:spcPct val="120000"/>
              </a:lnSpc>
              <a:spcBef>
                <a:spcPts val="500"/>
              </a:spcBef>
              <a:spcAft>
                <a:spcPts val="0"/>
              </a:spcAft>
              <a:buSzPts val="1800"/>
              <a:buFont typeface="Noto Sans Symbols"/>
              <a:buChar char="⮚"/>
            </a:pPr>
            <a:r>
              <a:rPr b="1" lang="en-US">
                <a:latin typeface="Arial"/>
                <a:ea typeface="Arial"/>
                <a:cs typeface="Arial"/>
                <a:sym typeface="Arial"/>
              </a:rPr>
              <a:t>Simple Network Management Protocol (SNMP)</a:t>
            </a:r>
            <a:endParaRPr b="1">
              <a:latin typeface="Arial"/>
              <a:ea typeface="Arial"/>
              <a:cs typeface="Arial"/>
              <a:sym typeface="Arial"/>
            </a:endParaRPr>
          </a:p>
          <a:p>
            <a:pPr indent="-228600" lvl="1" marL="685800" rtl="0" algn="just">
              <a:lnSpc>
                <a:spcPct val="120000"/>
              </a:lnSpc>
              <a:spcBef>
                <a:spcPts val="500"/>
              </a:spcBef>
              <a:spcAft>
                <a:spcPts val="0"/>
              </a:spcAft>
              <a:buSzPts val="1800"/>
              <a:buFont typeface="Noto Sans Symbols"/>
              <a:buChar char="⮚"/>
            </a:pPr>
            <a:r>
              <a:rPr b="1" lang="en-US">
                <a:latin typeface="Arial"/>
                <a:ea typeface="Arial"/>
                <a:cs typeface="Arial"/>
                <a:sym typeface="Arial"/>
              </a:rPr>
              <a:t>Internet Control Message Protocol (ICMP)</a:t>
            </a:r>
            <a:endParaRPr b="1">
              <a:latin typeface="Arial"/>
              <a:ea typeface="Arial"/>
              <a:cs typeface="Arial"/>
              <a:sym typeface="Arial"/>
            </a:endParaRPr>
          </a:p>
        </p:txBody>
      </p:sp>
      <p:sp>
        <p:nvSpPr>
          <p:cNvPr id="968" name="Google Shape;968;p8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969" name="Google Shape;969;p89"/>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9"/>
          <p:cNvSpPr txBox="1"/>
          <p:nvPr>
            <p:ph type="title"/>
          </p:nvPr>
        </p:nvSpPr>
        <p:spPr>
          <a:xfrm>
            <a:off x="0" y="0"/>
            <a:ext cx="12192000" cy="1042506"/>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TYPES CONT…</a:t>
            </a:r>
            <a:endParaRPr b="1" sz="4800">
              <a:solidFill>
                <a:schemeClr val="lt1"/>
              </a:solidFill>
              <a:latin typeface="Arial"/>
              <a:ea typeface="Arial"/>
              <a:cs typeface="Arial"/>
              <a:sym typeface="Arial"/>
            </a:endParaRPr>
          </a:p>
        </p:txBody>
      </p:sp>
      <p:sp>
        <p:nvSpPr>
          <p:cNvPr id="278" name="Google Shape;278;p9"/>
          <p:cNvSpPr txBox="1"/>
          <p:nvPr>
            <p:ph idx="1" type="body"/>
          </p:nvPr>
        </p:nvSpPr>
        <p:spPr>
          <a:xfrm>
            <a:off x="0" y="1042505"/>
            <a:ext cx="12192000" cy="5087361"/>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Personal area network?</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A personal area network (PAN) provides networking needs around an individual. </a:t>
            </a:r>
            <a:endParaRPr>
              <a:latin typeface="Arial"/>
              <a:ea typeface="Arial"/>
              <a:cs typeface="Arial"/>
              <a:sym typeface="Arial"/>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An example of a PAN is where a smartphone, smartwatch, tablet, and laptop all connect and share data without the need to connect to an access point or other third-party network services. </a:t>
            </a:r>
            <a:endParaRPr>
              <a:latin typeface="Arial"/>
              <a:ea typeface="Arial"/>
              <a:cs typeface="Arial"/>
              <a:sym typeface="Arial"/>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PAN networks typically use Bluetooth to communicate because it provides a low-power, short-range data-sharing capability. The network standards associated with a PAN are Bluetooth and IEEE 802.15.</a:t>
            </a:r>
            <a:endParaRPr/>
          </a:p>
        </p:txBody>
      </p:sp>
      <p:sp>
        <p:nvSpPr>
          <p:cNvPr id="279" name="Google Shape;279;p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280" name="Google Shape;280;p9"/>
          <p:cNvPicPr preferRelativeResize="0"/>
          <p:nvPr/>
        </p:nvPicPr>
        <p:blipFill rotWithShape="1">
          <a:blip r:embed="rId3">
            <a:alphaModFix/>
          </a:blip>
          <a:srcRect b="0" l="0" r="0" t="0"/>
          <a:stretch/>
        </p:blipFill>
        <p:spPr>
          <a:xfrm>
            <a:off x="11143397" y="0"/>
            <a:ext cx="1048603" cy="104250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90"/>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975" name="Google Shape;975;p90"/>
          <p:cNvSpPr txBox="1"/>
          <p:nvPr>
            <p:ph idx="1" type="body"/>
          </p:nvPr>
        </p:nvSpPr>
        <p:spPr>
          <a:xfrm>
            <a:off x="0" y="1330365"/>
            <a:ext cx="12192000" cy="4810791"/>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Protocol categories</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Network management protocols</a:t>
            </a:r>
            <a:endParaRPr>
              <a:latin typeface="Arial"/>
              <a:ea typeface="Arial"/>
              <a:cs typeface="Arial"/>
              <a:sym typeface="Arial"/>
            </a:endParaRPr>
          </a:p>
          <a:p>
            <a:pPr indent="0" lvl="0" marL="0" rtl="0" algn="just">
              <a:lnSpc>
                <a:spcPct val="120000"/>
              </a:lnSpc>
              <a:spcBef>
                <a:spcPts val="1000"/>
              </a:spcBef>
              <a:spcAft>
                <a:spcPts val="0"/>
              </a:spcAft>
              <a:buSzPts val="2000"/>
              <a:buNone/>
            </a:pPr>
            <a:r>
              <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Simple Network Management Protocol (SNMP): </a:t>
            </a:r>
            <a:endParaRPr b="1">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SNMP is an internet protocol that allows for the collection of data from devices on your network and the management of those devices. </a:t>
            </a:r>
            <a:endParaRPr>
              <a:latin typeface="Arial"/>
              <a:ea typeface="Arial"/>
              <a:cs typeface="Arial"/>
              <a:sym typeface="Arial"/>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The device has to support SNMP to gather information. Devices that typically support SNMP include switches, routers, servers, laptops, desktops, and printers.</a:t>
            </a:r>
            <a:endParaRPr>
              <a:latin typeface="Arial"/>
              <a:ea typeface="Arial"/>
              <a:cs typeface="Arial"/>
              <a:sym typeface="Arial"/>
            </a:endParaRPr>
          </a:p>
        </p:txBody>
      </p:sp>
      <p:sp>
        <p:nvSpPr>
          <p:cNvPr id="976" name="Google Shape;976;p9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977" name="Google Shape;977;p90"/>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91"/>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983" name="Google Shape;983;p91"/>
          <p:cNvSpPr txBox="1"/>
          <p:nvPr>
            <p:ph idx="1" type="body"/>
          </p:nvPr>
        </p:nvSpPr>
        <p:spPr>
          <a:xfrm>
            <a:off x="0" y="1330365"/>
            <a:ext cx="12192000" cy="4810791"/>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Protocol categories</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Network management protocols</a:t>
            </a:r>
            <a:endParaRPr/>
          </a:p>
          <a:p>
            <a:pPr indent="0" lvl="0" marL="0" rtl="0" algn="just">
              <a:lnSpc>
                <a:spcPct val="120000"/>
              </a:lnSpc>
              <a:spcBef>
                <a:spcPts val="1000"/>
              </a:spcBef>
              <a:spcAft>
                <a:spcPts val="0"/>
              </a:spcAft>
              <a:buSzPts val="2000"/>
              <a:buNone/>
            </a:pPr>
            <a:r>
              <a:t/>
            </a:r>
            <a:endParaRPr>
              <a:latin typeface="Arial"/>
              <a:ea typeface="Arial"/>
              <a:cs typeface="Arial"/>
              <a:sym typeface="Arial"/>
            </a:endParaRPr>
          </a:p>
          <a:p>
            <a:pPr indent="0" lvl="0" marL="0" rtl="0" algn="just">
              <a:lnSpc>
                <a:spcPct val="120000"/>
              </a:lnSpc>
              <a:spcBef>
                <a:spcPts val="1000"/>
              </a:spcBef>
              <a:spcAft>
                <a:spcPts val="0"/>
              </a:spcAft>
              <a:buSzPts val="2000"/>
              <a:buNone/>
            </a:pPr>
            <a:r>
              <a:rPr b="1" lang="en-US">
                <a:latin typeface="Arial"/>
                <a:ea typeface="Arial"/>
                <a:cs typeface="Arial"/>
                <a:sym typeface="Arial"/>
              </a:rPr>
              <a:t>Internet Control Message Protocol (ICMP): </a:t>
            </a:r>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ICMP allows network-connected devices to send warning and error messages, along with operation information about the success or failure of a connection request, or if a service is unavailable. </a:t>
            </a:r>
            <a:endParaRPr/>
          </a:p>
          <a:p>
            <a:pPr indent="-101600" lvl="0" marL="228600" rtl="0" algn="just">
              <a:lnSpc>
                <a:spcPct val="120000"/>
              </a:lnSpc>
              <a:spcBef>
                <a:spcPts val="1000"/>
              </a:spcBef>
              <a:spcAft>
                <a:spcPts val="0"/>
              </a:spcAft>
              <a:buSzPts val="2000"/>
              <a:buFont typeface="Noto Sans Symbols"/>
              <a:buNone/>
            </a:pPr>
            <a:r>
              <a:t/>
            </a:r>
            <a:endParaRPr>
              <a:latin typeface="Arial"/>
              <a:ea typeface="Arial"/>
              <a:cs typeface="Arial"/>
              <a:sym typeface="Arial"/>
            </a:endParaRPr>
          </a:p>
          <a:p>
            <a:pPr indent="-228600" lvl="0" marL="228600" rtl="0" algn="just">
              <a:lnSpc>
                <a:spcPct val="120000"/>
              </a:lnSpc>
              <a:spcBef>
                <a:spcPts val="1000"/>
              </a:spcBef>
              <a:spcAft>
                <a:spcPts val="0"/>
              </a:spcAft>
              <a:buSzPts val="2000"/>
              <a:buFont typeface="Noto Sans Symbols"/>
              <a:buChar char="⮚"/>
            </a:pPr>
            <a:r>
              <a:rPr lang="en-US">
                <a:latin typeface="Arial"/>
                <a:ea typeface="Arial"/>
                <a:cs typeface="Arial"/>
                <a:sym typeface="Arial"/>
              </a:rPr>
              <a:t>Unlike other network transport protocols like UDP and TCP, ICMP isn't used to send or receive data from devices on the network.</a:t>
            </a:r>
            <a:endParaRPr>
              <a:latin typeface="Arial"/>
              <a:ea typeface="Arial"/>
              <a:cs typeface="Arial"/>
              <a:sym typeface="Arial"/>
            </a:endParaRPr>
          </a:p>
        </p:txBody>
      </p:sp>
      <p:sp>
        <p:nvSpPr>
          <p:cNvPr id="984" name="Google Shape;984;p9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985" name="Google Shape;985;p91"/>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92"/>
          <p:cNvSpPr txBox="1"/>
          <p:nvPr>
            <p:ph type="title"/>
          </p:nvPr>
        </p:nvSpPr>
        <p:spPr>
          <a:xfrm>
            <a:off x="0" y="1"/>
            <a:ext cx="12192000" cy="1347538"/>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PROTOCOLS CONT...</a:t>
            </a:r>
            <a:endParaRPr b="1" sz="4800">
              <a:solidFill>
                <a:schemeClr val="lt1"/>
              </a:solidFill>
              <a:latin typeface="Arial"/>
              <a:ea typeface="Arial"/>
              <a:cs typeface="Arial"/>
              <a:sym typeface="Arial"/>
            </a:endParaRPr>
          </a:p>
        </p:txBody>
      </p:sp>
      <p:sp>
        <p:nvSpPr>
          <p:cNvPr id="991" name="Google Shape;991;p92"/>
          <p:cNvSpPr txBox="1"/>
          <p:nvPr>
            <p:ph idx="1" type="body"/>
          </p:nvPr>
        </p:nvSpPr>
        <p:spPr>
          <a:xfrm>
            <a:off x="0" y="1330365"/>
            <a:ext cx="12192000" cy="4810791"/>
          </a:xfrm>
          <a:prstGeom prst="rect">
            <a:avLst/>
          </a:prstGeom>
          <a:noFill/>
          <a:ln>
            <a:noFill/>
          </a:ln>
        </p:spPr>
        <p:txBody>
          <a:bodyPr anchorCtr="0" anchor="ctr" bIns="108000" lIns="108000" spcFirstLastPara="1" rIns="108000" wrap="square" tIns="108000">
            <a:normAutofit/>
          </a:bodyPr>
          <a:lstStyle/>
          <a:p>
            <a:pPr indent="0" lvl="0" marL="0" rtl="0" algn="just">
              <a:lnSpc>
                <a:spcPct val="120000"/>
              </a:lnSpc>
              <a:spcBef>
                <a:spcPts val="0"/>
              </a:spcBef>
              <a:spcAft>
                <a:spcPts val="0"/>
              </a:spcAft>
              <a:buSzPts val="2000"/>
              <a:buNone/>
            </a:pPr>
            <a:r>
              <a:rPr b="1" lang="en-US">
                <a:latin typeface="Arial"/>
                <a:ea typeface="Arial"/>
                <a:cs typeface="Arial"/>
                <a:sym typeface="Arial"/>
              </a:rPr>
              <a:t>Protocols are mapped to ports which are logical access channel for communication between two devices.</a:t>
            </a:r>
            <a:endParaRPr/>
          </a:p>
        </p:txBody>
      </p:sp>
      <p:sp>
        <p:nvSpPr>
          <p:cNvPr id="992" name="Google Shape;992;p9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993" name="Google Shape;993;p92"/>
          <p:cNvPicPr preferRelativeResize="0"/>
          <p:nvPr/>
        </p:nvPicPr>
        <p:blipFill rotWithShape="1">
          <a:blip r:embed="rId3">
            <a:alphaModFix/>
          </a:blip>
          <a:srcRect b="0" l="0" r="0" t="0"/>
          <a:stretch/>
        </p:blipFill>
        <p:spPr>
          <a:xfrm>
            <a:off x="10837334" y="-1724"/>
            <a:ext cx="1332089" cy="133208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93"/>
          <p:cNvSpPr txBox="1"/>
          <p:nvPr>
            <p:ph type="title"/>
          </p:nvPr>
        </p:nvSpPr>
        <p:spPr>
          <a:xfrm>
            <a:off x="0" y="1"/>
            <a:ext cx="4199467" cy="6141155"/>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PORTS.</a:t>
            </a:r>
            <a:endParaRPr b="1" sz="4800">
              <a:solidFill>
                <a:schemeClr val="lt1"/>
              </a:solidFill>
              <a:latin typeface="Arial"/>
              <a:ea typeface="Arial"/>
              <a:cs typeface="Arial"/>
              <a:sym typeface="Arial"/>
            </a:endParaRPr>
          </a:p>
        </p:txBody>
      </p:sp>
      <p:sp>
        <p:nvSpPr>
          <p:cNvPr id="999" name="Google Shape;999;p9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000" name="Google Shape;1000;p93"/>
          <p:cNvPicPr preferRelativeResize="0"/>
          <p:nvPr/>
        </p:nvPicPr>
        <p:blipFill rotWithShape="1">
          <a:blip r:embed="rId3">
            <a:alphaModFix/>
          </a:blip>
          <a:srcRect b="0" l="0" r="0" t="0"/>
          <a:stretch/>
        </p:blipFill>
        <p:spPr>
          <a:xfrm>
            <a:off x="1433688" y="-92035"/>
            <a:ext cx="1332089" cy="1332089"/>
          </a:xfrm>
          <a:prstGeom prst="rect">
            <a:avLst/>
          </a:prstGeom>
          <a:noFill/>
          <a:ln>
            <a:noFill/>
          </a:ln>
        </p:spPr>
      </p:pic>
      <p:pic>
        <p:nvPicPr>
          <p:cNvPr id="1001" name="Google Shape;1001;p93"/>
          <p:cNvPicPr preferRelativeResize="0"/>
          <p:nvPr/>
        </p:nvPicPr>
        <p:blipFill rotWithShape="1">
          <a:blip r:embed="rId4">
            <a:alphaModFix/>
          </a:blip>
          <a:srcRect b="0" l="0" r="0" t="0"/>
          <a:stretch/>
        </p:blipFill>
        <p:spPr>
          <a:xfrm>
            <a:off x="5368493" y="0"/>
            <a:ext cx="6823507" cy="614115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94"/>
          <p:cNvSpPr txBox="1"/>
          <p:nvPr>
            <p:ph type="title"/>
          </p:nvPr>
        </p:nvSpPr>
        <p:spPr>
          <a:xfrm>
            <a:off x="0" y="3"/>
            <a:ext cx="12192000" cy="1004710"/>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PORTS.</a:t>
            </a:r>
            <a:endParaRPr b="1" sz="4800">
              <a:solidFill>
                <a:schemeClr val="lt1"/>
              </a:solidFill>
              <a:latin typeface="Arial"/>
              <a:ea typeface="Arial"/>
              <a:cs typeface="Arial"/>
              <a:sym typeface="Arial"/>
            </a:endParaRPr>
          </a:p>
        </p:txBody>
      </p:sp>
      <p:sp>
        <p:nvSpPr>
          <p:cNvPr id="1007" name="Google Shape;1007;p9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008" name="Google Shape;1008;p94"/>
          <p:cNvPicPr preferRelativeResize="0"/>
          <p:nvPr/>
        </p:nvPicPr>
        <p:blipFill rotWithShape="1">
          <a:blip r:embed="rId3">
            <a:alphaModFix/>
          </a:blip>
          <a:srcRect b="0" l="0" r="0" t="0"/>
          <a:stretch/>
        </p:blipFill>
        <p:spPr>
          <a:xfrm>
            <a:off x="11187289" y="1"/>
            <a:ext cx="1004711" cy="1004711"/>
          </a:xfrm>
          <a:prstGeom prst="rect">
            <a:avLst/>
          </a:prstGeom>
          <a:noFill/>
          <a:ln>
            <a:noFill/>
          </a:ln>
        </p:spPr>
      </p:pic>
      <p:sp>
        <p:nvSpPr>
          <p:cNvPr id="1009" name="Google Shape;1009;p94"/>
          <p:cNvSpPr/>
          <p:nvPr/>
        </p:nvSpPr>
        <p:spPr>
          <a:xfrm>
            <a:off x="0" y="1004713"/>
            <a:ext cx="12192000" cy="3559949"/>
          </a:xfrm>
          <a:prstGeom prst="rect">
            <a:avLst/>
          </a:prstGeom>
          <a:noFill/>
          <a:ln>
            <a:noFill/>
          </a:ln>
        </p:spPr>
        <p:txBody>
          <a:bodyPr anchorCtr="0" anchor="t" bIns="45700" lIns="91425" spcFirstLastPara="1" rIns="91425" wrap="square" tIns="45700">
            <a:spAutoFit/>
          </a:bodyPr>
          <a:lstStyle/>
          <a:p>
            <a:pPr indent="-228600" lvl="0" marL="228600" marR="0" rtl="0" algn="just">
              <a:lnSpc>
                <a:spcPct val="120000"/>
              </a:lnSpc>
              <a:spcBef>
                <a:spcPts val="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A port is a logical construct that allows the routing of incoming messages to specific processes.</a:t>
            </a:r>
            <a:endParaRPr/>
          </a:p>
          <a:p>
            <a:pPr indent="0" lvl="0" marL="0" marR="0" rtl="0" algn="just">
              <a:lnSpc>
                <a:spcPct val="120000"/>
              </a:lnSpc>
              <a:spcBef>
                <a:spcPts val="1000"/>
              </a:spcBef>
              <a:spcAft>
                <a:spcPts val="0"/>
              </a:spcAft>
              <a:buNone/>
            </a:pPr>
            <a:r>
              <a:rPr lang="en-US" sz="2000">
                <a:solidFill>
                  <a:srgbClr val="000000"/>
                </a:solidFill>
                <a:latin typeface="Arial"/>
                <a:ea typeface="Arial"/>
                <a:cs typeface="Arial"/>
                <a:sym typeface="Arial"/>
              </a:rPr>
              <a:t> </a:t>
            </a:r>
            <a:endParaRPr/>
          </a:p>
          <a:p>
            <a:pPr indent="-228600" lvl="0" marL="228600" marR="0" rtl="0" algn="just">
              <a:lnSpc>
                <a:spcPct val="120000"/>
              </a:lnSpc>
              <a:spcBef>
                <a:spcPts val="100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A port is an unsigned 16-bit number in the range 0 to 65535 and is also known as a port number. </a:t>
            </a:r>
            <a:endParaRPr sz="2000">
              <a:solidFill>
                <a:srgbClr val="000000"/>
              </a:solidFill>
              <a:latin typeface="Arial"/>
              <a:ea typeface="Arial"/>
              <a:cs typeface="Arial"/>
              <a:sym typeface="Arial"/>
            </a:endParaRPr>
          </a:p>
          <a:p>
            <a:pPr indent="-101600" lvl="0" marL="228600" marR="0" rtl="0" algn="just">
              <a:lnSpc>
                <a:spcPct val="120000"/>
              </a:lnSpc>
              <a:spcBef>
                <a:spcPts val="1000"/>
              </a:spcBef>
              <a:spcAft>
                <a:spcPts val="0"/>
              </a:spcAft>
              <a:buClr>
                <a:srgbClr val="B71E42"/>
              </a:buClr>
              <a:buSzPts val="2000"/>
              <a:buFont typeface="Noto Sans Symbols"/>
              <a:buNone/>
            </a:pPr>
            <a:r>
              <a:t/>
            </a:r>
            <a:endParaRPr sz="2000">
              <a:solidFill>
                <a:srgbClr val="000000"/>
              </a:solidFill>
              <a:latin typeface="Arial"/>
              <a:ea typeface="Arial"/>
              <a:cs typeface="Arial"/>
              <a:sym typeface="Arial"/>
            </a:endParaRPr>
          </a:p>
          <a:p>
            <a:pPr indent="-228600" lvl="0" marL="228600" marR="0" rtl="0" algn="just">
              <a:lnSpc>
                <a:spcPct val="120000"/>
              </a:lnSpc>
              <a:spcBef>
                <a:spcPts val="100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Ports are assigned by the sending TCP or UDP layer based on the communications protocol used.</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95"/>
          <p:cNvSpPr txBox="1"/>
          <p:nvPr>
            <p:ph type="title"/>
          </p:nvPr>
        </p:nvSpPr>
        <p:spPr>
          <a:xfrm>
            <a:off x="0" y="3"/>
            <a:ext cx="12192000" cy="1004710"/>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PORTS CONT...</a:t>
            </a:r>
            <a:endParaRPr b="1" sz="4800">
              <a:solidFill>
                <a:schemeClr val="lt1"/>
              </a:solidFill>
              <a:latin typeface="Arial"/>
              <a:ea typeface="Arial"/>
              <a:cs typeface="Arial"/>
              <a:sym typeface="Arial"/>
            </a:endParaRPr>
          </a:p>
        </p:txBody>
      </p:sp>
      <p:sp>
        <p:nvSpPr>
          <p:cNvPr id="1015" name="Google Shape;1015;p9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016" name="Google Shape;1016;p95"/>
          <p:cNvPicPr preferRelativeResize="0"/>
          <p:nvPr/>
        </p:nvPicPr>
        <p:blipFill rotWithShape="1">
          <a:blip r:embed="rId3">
            <a:alphaModFix/>
          </a:blip>
          <a:srcRect b="0" l="0" r="0" t="0"/>
          <a:stretch/>
        </p:blipFill>
        <p:spPr>
          <a:xfrm>
            <a:off x="11187289" y="1"/>
            <a:ext cx="1004711" cy="1004711"/>
          </a:xfrm>
          <a:prstGeom prst="rect">
            <a:avLst/>
          </a:prstGeom>
          <a:noFill/>
          <a:ln>
            <a:noFill/>
          </a:ln>
        </p:spPr>
      </p:pic>
      <p:sp>
        <p:nvSpPr>
          <p:cNvPr id="1017" name="Google Shape;1017;p95"/>
          <p:cNvSpPr/>
          <p:nvPr/>
        </p:nvSpPr>
        <p:spPr>
          <a:xfrm>
            <a:off x="0" y="1004713"/>
            <a:ext cx="12192000" cy="3062377"/>
          </a:xfrm>
          <a:prstGeom prst="rect">
            <a:avLst/>
          </a:prstGeom>
          <a:noFill/>
          <a:ln>
            <a:noFill/>
          </a:ln>
        </p:spPr>
        <p:txBody>
          <a:bodyPr anchorCtr="0" anchor="t" bIns="45700" lIns="91425" spcFirstLastPara="1" rIns="91425" wrap="square" tIns="45700">
            <a:spAutoFit/>
          </a:bodyPr>
          <a:lstStyle/>
          <a:p>
            <a:pPr indent="-228600" lvl="0" marL="228600" marR="0" rtl="0" algn="just">
              <a:lnSpc>
                <a:spcPct val="120000"/>
              </a:lnSpc>
              <a:spcBef>
                <a:spcPts val="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There are specific port numbers reserved for every service. The first 1,024 ports, called the well-known port numbers, are reserved for the commonly used services. </a:t>
            </a:r>
            <a:endParaRPr sz="2000">
              <a:solidFill>
                <a:srgbClr val="000000"/>
              </a:solidFill>
              <a:latin typeface="Arial"/>
              <a:ea typeface="Arial"/>
              <a:cs typeface="Arial"/>
              <a:sym typeface="Arial"/>
            </a:endParaRPr>
          </a:p>
          <a:p>
            <a:pPr indent="-101600" lvl="0" marL="228600" marR="0" rtl="0" algn="just">
              <a:lnSpc>
                <a:spcPct val="120000"/>
              </a:lnSpc>
              <a:spcBef>
                <a:spcPts val="1000"/>
              </a:spcBef>
              <a:spcAft>
                <a:spcPts val="0"/>
              </a:spcAft>
              <a:buClr>
                <a:srgbClr val="B71E42"/>
              </a:buClr>
              <a:buSzPts val="2000"/>
              <a:buFont typeface="Noto Sans Symbols"/>
              <a:buNone/>
            </a:pPr>
            <a:r>
              <a:t/>
            </a:r>
            <a:endParaRPr sz="2000">
              <a:solidFill>
                <a:srgbClr val="000000"/>
              </a:solidFill>
              <a:latin typeface="Arial"/>
              <a:ea typeface="Arial"/>
              <a:cs typeface="Arial"/>
              <a:sym typeface="Arial"/>
            </a:endParaRPr>
          </a:p>
          <a:p>
            <a:pPr indent="-228600" lvl="0" marL="228600" marR="0" rtl="0" algn="just">
              <a:lnSpc>
                <a:spcPct val="120000"/>
              </a:lnSpc>
              <a:spcBef>
                <a:spcPts val="100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The high-numbered ports, called the ephemeral ports, are unreserved and used by dedicated applications.</a:t>
            </a:r>
            <a:endParaRPr/>
          </a:p>
          <a:p>
            <a:pPr indent="0" lvl="0" marL="0" marR="0" rtl="0" algn="just">
              <a:lnSpc>
                <a:spcPct val="120000"/>
              </a:lnSpc>
              <a:spcBef>
                <a:spcPts val="1000"/>
              </a:spcBef>
              <a:spcAft>
                <a:spcPts val="0"/>
              </a:spcAft>
              <a:buNone/>
            </a:pPr>
            <a:r>
              <a:t/>
            </a:r>
            <a:endParaRPr sz="2000">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96"/>
          <p:cNvSpPr txBox="1"/>
          <p:nvPr>
            <p:ph type="title"/>
          </p:nvPr>
        </p:nvSpPr>
        <p:spPr>
          <a:xfrm>
            <a:off x="0" y="3"/>
            <a:ext cx="12192000" cy="1004710"/>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PORTS CONT...</a:t>
            </a:r>
            <a:endParaRPr b="1" sz="4800">
              <a:solidFill>
                <a:schemeClr val="lt1"/>
              </a:solidFill>
              <a:latin typeface="Arial"/>
              <a:ea typeface="Arial"/>
              <a:cs typeface="Arial"/>
              <a:sym typeface="Arial"/>
            </a:endParaRPr>
          </a:p>
        </p:txBody>
      </p:sp>
      <p:sp>
        <p:nvSpPr>
          <p:cNvPr id="1023" name="Google Shape;1023;p9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024" name="Google Shape;1024;p96"/>
          <p:cNvPicPr preferRelativeResize="0"/>
          <p:nvPr/>
        </p:nvPicPr>
        <p:blipFill rotWithShape="1">
          <a:blip r:embed="rId3">
            <a:alphaModFix/>
          </a:blip>
          <a:srcRect b="0" l="0" r="0" t="0"/>
          <a:stretch/>
        </p:blipFill>
        <p:spPr>
          <a:xfrm>
            <a:off x="11187289" y="1"/>
            <a:ext cx="1004711" cy="1004711"/>
          </a:xfrm>
          <a:prstGeom prst="rect">
            <a:avLst/>
          </a:prstGeom>
          <a:noFill/>
          <a:ln>
            <a:noFill/>
          </a:ln>
        </p:spPr>
      </p:pic>
      <p:sp>
        <p:nvSpPr>
          <p:cNvPr id="1025" name="Google Shape;1025;p96"/>
          <p:cNvSpPr/>
          <p:nvPr/>
        </p:nvSpPr>
        <p:spPr>
          <a:xfrm>
            <a:off x="0" y="1004713"/>
            <a:ext cx="12192000" cy="2781531"/>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20000"/>
              </a:lnSpc>
              <a:spcBef>
                <a:spcPts val="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There are three ranges of ports: the well-known ports, the registered ports, and the dynamic/private ports.</a:t>
            </a:r>
            <a:endParaRPr/>
          </a:p>
          <a:p>
            <a:pPr indent="-342900" lvl="1" marL="800100" marR="0" rtl="0" algn="just">
              <a:lnSpc>
                <a:spcPct val="120000"/>
              </a:lnSpc>
              <a:spcBef>
                <a:spcPts val="1000"/>
              </a:spcBef>
              <a:spcAft>
                <a:spcPts val="0"/>
              </a:spcAft>
              <a:buClr>
                <a:srgbClr val="B71E42"/>
              </a:buClr>
              <a:buSzPts val="2000"/>
              <a:buFont typeface="Noto Sans Symbols"/>
              <a:buChar char="⮚"/>
            </a:pPr>
            <a:r>
              <a:rPr b="0" i="0" lang="en-US" sz="2000" u="none" cap="none" strike="noStrike">
                <a:solidFill>
                  <a:srgbClr val="000000"/>
                </a:solidFill>
                <a:latin typeface="Arial"/>
                <a:ea typeface="Arial"/>
                <a:cs typeface="Arial"/>
                <a:sym typeface="Arial"/>
              </a:rPr>
              <a:t>The Well Known ports: 0 to 1023</a:t>
            </a:r>
            <a:endParaRPr/>
          </a:p>
          <a:p>
            <a:pPr indent="-342900" lvl="1" marL="800100" marR="0" rtl="0" algn="just">
              <a:lnSpc>
                <a:spcPct val="120000"/>
              </a:lnSpc>
              <a:spcBef>
                <a:spcPts val="1000"/>
              </a:spcBef>
              <a:spcAft>
                <a:spcPts val="0"/>
              </a:spcAft>
              <a:buClr>
                <a:srgbClr val="B71E42"/>
              </a:buClr>
              <a:buSzPts val="2000"/>
              <a:buFont typeface="Noto Sans Symbols"/>
              <a:buChar char="⮚"/>
            </a:pPr>
            <a:r>
              <a:rPr b="0" i="0" lang="en-US" sz="2000" u="none" cap="none" strike="noStrike">
                <a:solidFill>
                  <a:srgbClr val="000000"/>
                </a:solidFill>
                <a:latin typeface="Arial"/>
                <a:ea typeface="Arial"/>
                <a:cs typeface="Arial"/>
                <a:sym typeface="Arial"/>
              </a:rPr>
              <a:t>The Registered ports: 1024 to 49151</a:t>
            </a:r>
            <a:endParaRPr/>
          </a:p>
          <a:p>
            <a:pPr indent="-342900" lvl="1" marL="800100" marR="0" rtl="0" algn="just">
              <a:lnSpc>
                <a:spcPct val="120000"/>
              </a:lnSpc>
              <a:spcBef>
                <a:spcPts val="1000"/>
              </a:spcBef>
              <a:spcAft>
                <a:spcPts val="0"/>
              </a:spcAft>
              <a:buClr>
                <a:srgbClr val="B71E42"/>
              </a:buClr>
              <a:buSzPts val="2000"/>
              <a:buFont typeface="Noto Sans Symbols"/>
              <a:buChar char="⮚"/>
            </a:pPr>
            <a:r>
              <a:rPr b="0" i="0" lang="en-US" sz="2000" u="none" cap="none" strike="noStrike">
                <a:solidFill>
                  <a:srgbClr val="000000"/>
                </a:solidFill>
                <a:latin typeface="Arial"/>
                <a:ea typeface="Arial"/>
                <a:cs typeface="Arial"/>
                <a:sym typeface="Arial"/>
              </a:rPr>
              <a:t>The Dynamic and/or Private ports: 49152 to 65535</a:t>
            </a:r>
            <a:endParaRPr/>
          </a:p>
          <a:p>
            <a:pPr indent="-215900" lvl="0" marL="342900" marR="0" rtl="0" algn="just">
              <a:lnSpc>
                <a:spcPct val="120000"/>
              </a:lnSpc>
              <a:spcBef>
                <a:spcPts val="1000"/>
              </a:spcBef>
              <a:spcAft>
                <a:spcPts val="0"/>
              </a:spcAft>
              <a:buClr>
                <a:srgbClr val="B71E42"/>
              </a:buClr>
              <a:buSzPts val="2000"/>
              <a:buFont typeface="Noto Sans Symbols"/>
              <a:buNone/>
            </a:pPr>
            <a:r>
              <a:t/>
            </a:r>
            <a:endParaRPr sz="2000">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97"/>
          <p:cNvSpPr txBox="1"/>
          <p:nvPr>
            <p:ph type="title"/>
          </p:nvPr>
        </p:nvSpPr>
        <p:spPr>
          <a:xfrm>
            <a:off x="0" y="3"/>
            <a:ext cx="12192000" cy="1004710"/>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PORTS CONT...</a:t>
            </a:r>
            <a:endParaRPr b="1" sz="4800">
              <a:solidFill>
                <a:schemeClr val="lt1"/>
              </a:solidFill>
              <a:latin typeface="Arial"/>
              <a:ea typeface="Arial"/>
              <a:cs typeface="Arial"/>
              <a:sym typeface="Arial"/>
            </a:endParaRPr>
          </a:p>
        </p:txBody>
      </p:sp>
      <p:sp>
        <p:nvSpPr>
          <p:cNvPr id="1031" name="Google Shape;1031;p9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032" name="Google Shape;1032;p97"/>
          <p:cNvPicPr preferRelativeResize="0"/>
          <p:nvPr/>
        </p:nvPicPr>
        <p:blipFill rotWithShape="1">
          <a:blip r:embed="rId3">
            <a:alphaModFix/>
          </a:blip>
          <a:srcRect b="0" l="0" r="0" t="0"/>
          <a:stretch/>
        </p:blipFill>
        <p:spPr>
          <a:xfrm>
            <a:off x="11187289" y="1"/>
            <a:ext cx="1004711" cy="1004711"/>
          </a:xfrm>
          <a:prstGeom prst="rect">
            <a:avLst/>
          </a:prstGeom>
          <a:noFill/>
          <a:ln>
            <a:noFill/>
          </a:ln>
        </p:spPr>
      </p:pic>
      <p:sp>
        <p:nvSpPr>
          <p:cNvPr id="1033" name="Google Shape;1033;p97"/>
          <p:cNvSpPr/>
          <p:nvPr/>
        </p:nvSpPr>
        <p:spPr>
          <a:xfrm>
            <a:off x="0" y="1004713"/>
            <a:ext cx="12192000" cy="3062377"/>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t/>
            </a:r>
            <a:endParaRPr sz="2000">
              <a:solidFill>
                <a:srgbClr val="000000"/>
              </a:solidFill>
              <a:latin typeface="Arial"/>
              <a:ea typeface="Arial"/>
              <a:cs typeface="Arial"/>
              <a:sym typeface="Arial"/>
            </a:endParaRPr>
          </a:p>
          <a:p>
            <a:pPr indent="-342900" lvl="0" marL="342900" marR="0" rtl="0" algn="just">
              <a:lnSpc>
                <a:spcPct val="120000"/>
              </a:lnSpc>
              <a:spcBef>
                <a:spcPts val="100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The Internet Assigned Numbers Authority (IANA) manages the allocation of port numbers, the regional assignment of IP addresses, and Domain Name System (DNS) root zones. </a:t>
            </a:r>
            <a:endParaRPr sz="2000">
              <a:solidFill>
                <a:srgbClr val="000000"/>
              </a:solidFill>
              <a:latin typeface="Arial"/>
              <a:ea typeface="Arial"/>
              <a:cs typeface="Arial"/>
              <a:sym typeface="Arial"/>
            </a:endParaRPr>
          </a:p>
          <a:p>
            <a:pPr indent="-215900" lvl="0" marL="342900" marR="0" rtl="0" algn="just">
              <a:lnSpc>
                <a:spcPct val="120000"/>
              </a:lnSpc>
              <a:spcBef>
                <a:spcPts val="1000"/>
              </a:spcBef>
              <a:spcAft>
                <a:spcPts val="0"/>
              </a:spcAft>
              <a:buClr>
                <a:srgbClr val="B71E42"/>
              </a:buClr>
              <a:buSzPts val="2000"/>
              <a:buFont typeface="Noto Sans Symbols"/>
              <a:buNone/>
            </a:pPr>
            <a:r>
              <a:t/>
            </a:r>
            <a:endParaRPr sz="2000">
              <a:solidFill>
                <a:srgbClr val="000000"/>
              </a:solidFill>
              <a:latin typeface="Arial"/>
              <a:ea typeface="Arial"/>
              <a:cs typeface="Arial"/>
              <a:sym typeface="Arial"/>
            </a:endParaRPr>
          </a:p>
          <a:p>
            <a:pPr indent="-342900" lvl="0" marL="342900" marR="0" rtl="0" algn="just">
              <a:lnSpc>
                <a:spcPct val="120000"/>
              </a:lnSpc>
              <a:spcBef>
                <a:spcPts val="100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IANA also manages a central repository for protocol names and the registry used in internet protocols.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98"/>
          <p:cNvSpPr txBox="1"/>
          <p:nvPr>
            <p:ph type="title"/>
          </p:nvPr>
        </p:nvSpPr>
        <p:spPr>
          <a:xfrm>
            <a:off x="0" y="3"/>
            <a:ext cx="12192000" cy="1004710"/>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PORTS CONT...</a:t>
            </a:r>
            <a:endParaRPr b="1" sz="4800">
              <a:solidFill>
                <a:schemeClr val="lt1"/>
              </a:solidFill>
              <a:latin typeface="Arial"/>
              <a:ea typeface="Arial"/>
              <a:cs typeface="Arial"/>
              <a:sym typeface="Arial"/>
            </a:endParaRPr>
          </a:p>
        </p:txBody>
      </p:sp>
      <p:sp>
        <p:nvSpPr>
          <p:cNvPr id="1039" name="Google Shape;1039;p9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040" name="Google Shape;1040;p98"/>
          <p:cNvPicPr preferRelativeResize="0"/>
          <p:nvPr/>
        </p:nvPicPr>
        <p:blipFill rotWithShape="1">
          <a:blip r:embed="rId3">
            <a:alphaModFix/>
          </a:blip>
          <a:srcRect b="0" l="0" r="0" t="0"/>
          <a:stretch/>
        </p:blipFill>
        <p:spPr>
          <a:xfrm>
            <a:off x="11187289" y="1"/>
            <a:ext cx="1004711" cy="1004711"/>
          </a:xfrm>
          <a:prstGeom prst="rect">
            <a:avLst/>
          </a:prstGeom>
          <a:noFill/>
          <a:ln>
            <a:noFill/>
          </a:ln>
        </p:spPr>
      </p:pic>
      <p:sp>
        <p:nvSpPr>
          <p:cNvPr id="1041" name="Google Shape;1041;p98"/>
          <p:cNvSpPr/>
          <p:nvPr/>
        </p:nvSpPr>
        <p:spPr>
          <a:xfrm>
            <a:off x="0" y="1004713"/>
            <a:ext cx="12192000" cy="1456809"/>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t/>
            </a:r>
            <a:endParaRPr sz="2000">
              <a:solidFill>
                <a:srgbClr val="000000"/>
              </a:solidFill>
              <a:latin typeface="Arial"/>
              <a:ea typeface="Arial"/>
              <a:cs typeface="Arial"/>
              <a:sym typeface="Arial"/>
            </a:endParaRPr>
          </a:p>
          <a:p>
            <a:pPr indent="-342900" lvl="0" marL="342900" marR="0" rtl="0" algn="just">
              <a:lnSpc>
                <a:spcPct val="120000"/>
              </a:lnSpc>
              <a:spcBef>
                <a:spcPts val="100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The following table lists some of the more common well-known port numbers.</a:t>
            </a:r>
            <a:endParaRPr/>
          </a:p>
          <a:p>
            <a:pPr indent="-215900" lvl="0" marL="342900" marR="0" rtl="0" algn="just">
              <a:lnSpc>
                <a:spcPct val="120000"/>
              </a:lnSpc>
              <a:spcBef>
                <a:spcPts val="1000"/>
              </a:spcBef>
              <a:spcAft>
                <a:spcPts val="0"/>
              </a:spcAft>
              <a:buClr>
                <a:srgbClr val="B71E42"/>
              </a:buClr>
              <a:buSzPts val="2000"/>
              <a:buFont typeface="Noto Sans Symbols"/>
              <a:buNone/>
            </a:pPr>
            <a:r>
              <a:t/>
            </a:r>
            <a:endParaRPr sz="2000">
              <a:solidFill>
                <a:srgbClr val="000000"/>
              </a:solidFill>
              <a:latin typeface="Arial"/>
              <a:ea typeface="Arial"/>
              <a:cs typeface="Arial"/>
              <a:sym typeface="Arial"/>
            </a:endParaRPr>
          </a:p>
        </p:txBody>
      </p:sp>
      <p:graphicFrame>
        <p:nvGraphicFramePr>
          <p:cNvPr id="1042" name="Google Shape;1042;p98"/>
          <p:cNvGraphicFramePr/>
          <p:nvPr/>
        </p:nvGraphicFramePr>
        <p:xfrm>
          <a:off x="0" y="2427656"/>
          <a:ext cx="3000000" cy="3000000"/>
        </p:xfrm>
        <a:graphic>
          <a:graphicData uri="http://schemas.openxmlformats.org/drawingml/2006/table">
            <a:tbl>
              <a:tblPr bandRow="1" firstRow="1">
                <a:noFill/>
                <a:tableStyleId>{5F139CE9-D53C-4C17-A61A-42480BDF0910}</a:tableStyleId>
              </a:tblPr>
              <a:tblGrid>
                <a:gridCol w="1759525"/>
                <a:gridCol w="10432475"/>
              </a:tblGrid>
              <a:tr h="568550">
                <a:tc>
                  <a:txBody>
                    <a:bodyPr/>
                    <a:lstStyle/>
                    <a:p>
                      <a:pPr indent="0" lvl="0" marL="0" marR="0" rtl="0" algn="l">
                        <a:spcBef>
                          <a:spcPts val="0"/>
                        </a:spcBef>
                        <a:spcAft>
                          <a:spcPts val="0"/>
                        </a:spcAft>
                        <a:buNone/>
                      </a:pPr>
                      <a:r>
                        <a:rPr lang="en-US" sz="1800" u="none" cap="none" strike="noStrike"/>
                        <a:t>Port number</a:t>
                      </a:r>
                      <a:endParaRPr/>
                    </a:p>
                  </a:txBody>
                  <a:tcPr marT="45725" marB="45725" marR="91450" marL="91450"/>
                </a:tc>
                <a:tc>
                  <a:txBody>
                    <a:bodyPr/>
                    <a:lstStyle/>
                    <a:p>
                      <a:pPr indent="0" lvl="0" marL="0" marR="0" rtl="0" algn="l">
                        <a:spcBef>
                          <a:spcPts val="0"/>
                        </a:spcBef>
                        <a:spcAft>
                          <a:spcPts val="0"/>
                        </a:spcAft>
                        <a:buNone/>
                      </a:pPr>
                      <a:r>
                        <a:rPr lang="en-US" sz="1800" u="none" cap="none" strike="noStrike"/>
                        <a:t>Assignment</a:t>
                      </a:r>
                      <a:endParaRPr/>
                    </a:p>
                  </a:txBody>
                  <a:tcPr marT="45725" marB="45725" marR="91450" marL="91450"/>
                </a:tc>
              </a:tr>
              <a:tr h="568550">
                <a:tc>
                  <a:txBody>
                    <a:bodyPr/>
                    <a:lstStyle/>
                    <a:p>
                      <a:pPr indent="0" lvl="0" marL="0" marR="0" rtl="0" algn="l">
                        <a:spcBef>
                          <a:spcPts val="0"/>
                        </a:spcBef>
                        <a:spcAft>
                          <a:spcPts val="0"/>
                        </a:spcAft>
                        <a:buNone/>
                      </a:pPr>
                      <a:r>
                        <a:rPr lang="en-US" sz="1800" u="none" cap="none" strike="noStrike"/>
                        <a:t>20</a:t>
                      </a:r>
                      <a:endParaRPr/>
                    </a:p>
                  </a:txBody>
                  <a:tcPr marT="45725" marB="45725" marR="91450" marL="91450"/>
                </a:tc>
                <a:tc>
                  <a:txBody>
                    <a:bodyPr/>
                    <a:lstStyle/>
                    <a:p>
                      <a:pPr indent="0" lvl="0" marL="0" marR="0" rtl="0" algn="l">
                        <a:spcBef>
                          <a:spcPts val="0"/>
                        </a:spcBef>
                        <a:spcAft>
                          <a:spcPts val="0"/>
                        </a:spcAft>
                        <a:buNone/>
                      </a:pPr>
                      <a:r>
                        <a:rPr lang="en-US" sz="1800" u="none" cap="none" strike="noStrike"/>
                        <a:t>File Transfer Protocol for data transfer</a:t>
                      </a:r>
                      <a:endParaRPr/>
                    </a:p>
                  </a:txBody>
                  <a:tcPr marT="45725" marB="45725" marR="91450" marL="91450"/>
                </a:tc>
              </a:tr>
              <a:tr h="981350">
                <a:tc>
                  <a:txBody>
                    <a:bodyPr/>
                    <a:lstStyle/>
                    <a:p>
                      <a:pPr indent="0" lvl="0" marL="0" marR="0" rtl="0" algn="l">
                        <a:spcBef>
                          <a:spcPts val="0"/>
                        </a:spcBef>
                        <a:spcAft>
                          <a:spcPts val="0"/>
                        </a:spcAft>
                        <a:buNone/>
                      </a:pPr>
                      <a:r>
                        <a:rPr lang="en-US" sz="1800" u="none" cap="none" strike="noStrike"/>
                        <a:t>21</a:t>
                      </a:r>
                      <a:endParaRPr/>
                    </a:p>
                  </a:txBody>
                  <a:tcPr marT="45725" marB="45725" marR="91450" marL="91450"/>
                </a:tc>
                <a:tc>
                  <a:txBody>
                    <a:bodyPr/>
                    <a:lstStyle/>
                    <a:p>
                      <a:pPr indent="0" lvl="0" marL="0" marR="0" rtl="0" algn="l">
                        <a:spcBef>
                          <a:spcPts val="0"/>
                        </a:spcBef>
                        <a:spcAft>
                          <a:spcPts val="0"/>
                        </a:spcAft>
                        <a:buNone/>
                      </a:pPr>
                      <a:r>
                        <a:rPr lang="en-US" sz="1800" u="none" cap="none" strike="noStrike"/>
                        <a:t>File Transfer Protocol for command control</a:t>
                      </a:r>
                      <a:endParaRPr/>
                    </a:p>
                  </a:txBody>
                  <a:tcPr marT="45725" marB="45725" marR="91450" marL="91450"/>
                </a:tc>
              </a:tr>
              <a:tr h="568550">
                <a:tc>
                  <a:txBody>
                    <a:bodyPr/>
                    <a:lstStyle/>
                    <a:p>
                      <a:pPr indent="0" lvl="0" marL="0" marR="0" rtl="0" algn="l">
                        <a:spcBef>
                          <a:spcPts val="0"/>
                        </a:spcBef>
                        <a:spcAft>
                          <a:spcPts val="0"/>
                        </a:spcAft>
                        <a:buNone/>
                      </a:pPr>
                      <a:r>
                        <a:rPr lang="en-US" sz="1800" u="none" cap="none" strike="noStrike"/>
                        <a:t>22</a:t>
                      </a:r>
                      <a:endParaRPr/>
                    </a:p>
                  </a:txBody>
                  <a:tcPr marT="45725" marB="45725" marR="91450" marL="91450"/>
                </a:tc>
                <a:tc>
                  <a:txBody>
                    <a:bodyPr/>
                    <a:lstStyle/>
                    <a:p>
                      <a:pPr indent="0" lvl="0" marL="0" marR="0" rtl="0" algn="l">
                        <a:spcBef>
                          <a:spcPts val="0"/>
                        </a:spcBef>
                        <a:spcAft>
                          <a:spcPts val="0"/>
                        </a:spcAft>
                        <a:buNone/>
                      </a:pPr>
                      <a:r>
                        <a:rPr lang="en-US" sz="1800" u="none" cap="none" strike="noStrike"/>
                        <a:t>Secure Shell for secure authentication</a:t>
                      </a:r>
                      <a:endParaRPr/>
                    </a:p>
                  </a:txBody>
                  <a:tcPr marT="45725" marB="45725" marR="91450" marL="91450"/>
                </a:tc>
              </a:tr>
              <a:tr h="981350">
                <a:tc>
                  <a:txBody>
                    <a:bodyPr/>
                    <a:lstStyle/>
                    <a:p>
                      <a:pPr indent="0" lvl="0" marL="0" marR="0" rtl="0" algn="l">
                        <a:spcBef>
                          <a:spcPts val="0"/>
                        </a:spcBef>
                        <a:spcAft>
                          <a:spcPts val="0"/>
                        </a:spcAft>
                        <a:buNone/>
                      </a:pPr>
                      <a:r>
                        <a:rPr lang="en-US" sz="1800" u="none" cap="none" strike="noStrike"/>
                        <a:t>23</a:t>
                      </a:r>
                      <a:endParaRPr/>
                    </a:p>
                  </a:txBody>
                  <a:tcPr marT="45725" marB="45725" marR="91450" marL="91450"/>
                </a:tc>
                <a:tc>
                  <a:txBody>
                    <a:bodyPr/>
                    <a:lstStyle/>
                    <a:p>
                      <a:pPr indent="0" lvl="0" marL="0" marR="0" rtl="0" algn="l">
                        <a:spcBef>
                          <a:spcPts val="0"/>
                        </a:spcBef>
                        <a:spcAft>
                          <a:spcPts val="0"/>
                        </a:spcAft>
                        <a:buNone/>
                      </a:pPr>
                      <a:r>
                        <a:rPr lang="en-US" sz="1800" u="none" cap="none" strike="noStrike"/>
                        <a:t>Telnet remote authentication service for unencrypted text messages</a:t>
                      </a:r>
                      <a:endParaRPr/>
                    </a:p>
                  </a:txBody>
                  <a:tcPr marT="45725" marB="45725" marR="91450" marL="91450"/>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99"/>
          <p:cNvSpPr txBox="1"/>
          <p:nvPr>
            <p:ph type="title"/>
          </p:nvPr>
        </p:nvSpPr>
        <p:spPr>
          <a:xfrm>
            <a:off x="0" y="3"/>
            <a:ext cx="12192000" cy="1004710"/>
          </a:xfrm>
          <a:prstGeom prst="rect">
            <a:avLst/>
          </a:prstGeom>
          <a:gradFill>
            <a:gsLst>
              <a:gs pos="0">
                <a:srgbClr val="262626"/>
              </a:gs>
              <a:gs pos="1000">
                <a:srgbClr val="262626"/>
              </a:gs>
              <a:gs pos="100000">
                <a:srgbClr val="422C15"/>
              </a:gs>
            </a:gsLst>
            <a:lin ang="12600000" scaled="0"/>
          </a:gradFill>
          <a:ln>
            <a:noFill/>
          </a:ln>
        </p:spPr>
        <p:txBody>
          <a:bodyPr anchorCtr="0" anchor="ctr" bIns="0" lIns="396000" spcFirstLastPara="1" rIns="396000" wrap="square" tIns="0">
            <a:noAutofit/>
          </a:bodyPr>
          <a:lstStyle/>
          <a:p>
            <a:pPr indent="0" lvl="0" marL="0" rtl="0" algn="ctr">
              <a:lnSpc>
                <a:spcPct val="7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NETWORK PORTS CONT...</a:t>
            </a:r>
            <a:endParaRPr b="1" sz="4800">
              <a:solidFill>
                <a:schemeClr val="lt1"/>
              </a:solidFill>
              <a:latin typeface="Arial"/>
              <a:ea typeface="Arial"/>
              <a:cs typeface="Arial"/>
              <a:sym typeface="Arial"/>
            </a:endParaRPr>
          </a:p>
        </p:txBody>
      </p:sp>
      <p:sp>
        <p:nvSpPr>
          <p:cNvPr id="1048" name="Google Shape;1048;p9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1049" name="Google Shape;1049;p99"/>
          <p:cNvPicPr preferRelativeResize="0"/>
          <p:nvPr/>
        </p:nvPicPr>
        <p:blipFill rotWithShape="1">
          <a:blip r:embed="rId3">
            <a:alphaModFix/>
          </a:blip>
          <a:srcRect b="0" l="0" r="0" t="0"/>
          <a:stretch/>
        </p:blipFill>
        <p:spPr>
          <a:xfrm>
            <a:off x="11187289" y="1"/>
            <a:ext cx="1004711" cy="1004711"/>
          </a:xfrm>
          <a:prstGeom prst="rect">
            <a:avLst/>
          </a:prstGeom>
          <a:noFill/>
          <a:ln>
            <a:noFill/>
          </a:ln>
        </p:spPr>
      </p:pic>
      <p:sp>
        <p:nvSpPr>
          <p:cNvPr id="1050" name="Google Shape;1050;p99"/>
          <p:cNvSpPr/>
          <p:nvPr/>
        </p:nvSpPr>
        <p:spPr>
          <a:xfrm>
            <a:off x="0" y="1004713"/>
            <a:ext cx="12192000" cy="1456809"/>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t/>
            </a:r>
            <a:endParaRPr sz="2000">
              <a:solidFill>
                <a:srgbClr val="000000"/>
              </a:solidFill>
              <a:latin typeface="Arial"/>
              <a:ea typeface="Arial"/>
              <a:cs typeface="Arial"/>
              <a:sym typeface="Arial"/>
            </a:endParaRPr>
          </a:p>
          <a:p>
            <a:pPr indent="-342900" lvl="0" marL="342900" marR="0" rtl="0" algn="just">
              <a:lnSpc>
                <a:spcPct val="120000"/>
              </a:lnSpc>
              <a:spcBef>
                <a:spcPts val="1000"/>
              </a:spcBef>
              <a:spcAft>
                <a:spcPts val="0"/>
              </a:spcAft>
              <a:buClr>
                <a:srgbClr val="B71E42"/>
              </a:buClr>
              <a:buSzPts val="2000"/>
              <a:buFont typeface="Noto Sans Symbols"/>
              <a:buChar char="⮚"/>
            </a:pPr>
            <a:r>
              <a:rPr lang="en-US" sz="2000">
                <a:solidFill>
                  <a:srgbClr val="000000"/>
                </a:solidFill>
                <a:latin typeface="Arial"/>
                <a:ea typeface="Arial"/>
                <a:cs typeface="Arial"/>
                <a:sym typeface="Arial"/>
              </a:rPr>
              <a:t>The following table lists some of the more common well-known port numbers.</a:t>
            </a:r>
            <a:endParaRPr/>
          </a:p>
          <a:p>
            <a:pPr indent="-215900" lvl="0" marL="342900" marR="0" rtl="0" algn="just">
              <a:lnSpc>
                <a:spcPct val="120000"/>
              </a:lnSpc>
              <a:spcBef>
                <a:spcPts val="1000"/>
              </a:spcBef>
              <a:spcAft>
                <a:spcPts val="0"/>
              </a:spcAft>
              <a:buClr>
                <a:srgbClr val="B71E42"/>
              </a:buClr>
              <a:buSzPts val="2000"/>
              <a:buFont typeface="Noto Sans Symbols"/>
              <a:buNone/>
            </a:pPr>
            <a:r>
              <a:t/>
            </a:r>
            <a:endParaRPr sz="2000">
              <a:solidFill>
                <a:srgbClr val="000000"/>
              </a:solidFill>
              <a:latin typeface="Arial"/>
              <a:ea typeface="Arial"/>
              <a:cs typeface="Arial"/>
              <a:sym typeface="Arial"/>
            </a:endParaRPr>
          </a:p>
        </p:txBody>
      </p:sp>
      <p:graphicFrame>
        <p:nvGraphicFramePr>
          <p:cNvPr id="1051" name="Google Shape;1051;p99"/>
          <p:cNvGraphicFramePr/>
          <p:nvPr/>
        </p:nvGraphicFramePr>
        <p:xfrm>
          <a:off x="0" y="2619571"/>
          <a:ext cx="3000000" cy="3000000"/>
        </p:xfrm>
        <a:graphic>
          <a:graphicData uri="http://schemas.openxmlformats.org/drawingml/2006/table">
            <a:tbl>
              <a:tblPr bandRow="1" firstRow="1">
                <a:noFill/>
                <a:tableStyleId>{5F139CE9-D53C-4C17-A61A-42480BDF0910}</a:tableStyleId>
              </a:tblPr>
              <a:tblGrid>
                <a:gridCol w="1759525"/>
                <a:gridCol w="10432475"/>
              </a:tblGrid>
              <a:tr h="568550">
                <a:tc>
                  <a:txBody>
                    <a:bodyPr/>
                    <a:lstStyle/>
                    <a:p>
                      <a:pPr indent="0" lvl="0" marL="0" marR="0" rtl="0" algn="l">
                        <a:spcBef>
                          <a:spcPts val="0"/>
                        </a:spcBef>
                        <a:spcAft>
                          <a:spcPts val="0"/>
                        </a:spcAft>
                        <a:buNone/>
                      </a:pPr>
                      <a:r>
                        <a:rPr lang="en-US" sz="1800" u="none" cap="none" strike="noStrike"/>
                        <a:t>Port number</a:t>
                      </a:r>
                      <a:endParaRPr/>
                    </a:p>
                  </a:txBody>
                  <a:tcPr marT="45725" marB="45725" marR="91450" marL="91450"/>
                </a:tc>
                <a:tc>
                  <a:txBody>
                    <a:bodyPr/>
                    <a:lstStyle/>
                    <a:p>
                      <a:pPr indent="0" lvl="0" marL="0" marR="0" rtl="0" algn="l">
                        <a:spcBef>
                          <a:spcPts val="0"/>
                        </a:spcBef>
                        <a:spcAft>
                          <a:spcPts val="0"/>
                        </a:spcAft>
                        <a:buNone/>
                      </a:pPr>
                      <a:r>
                        <a:rPr lang="en-US" sz="1800" u="none" cap="none" strike="noStrike"/>
                        <a:t>Assignment</a:t>
                      </a:r>
                      <a:endParaRPr/>
                    </a:p>
                  </a:txBody>
                  <a:tcPr marT="45725" marB="45725" marR="91450" marL="91450"/>
                </a:tc>
              </a:tr>
              <a:tr h="568550">
                <a:tc>
                  <a:txBody>
                    <a:bodyPr/>
                    <a:lstStyle/>
                    <a:p>
                      <a:pPr indent="0" lvl="0" marL="0" marR="0" rtl="0" algn="l">
                        <a:spcBef>
                          <a:spcPts val="0"/>
                        </a:spcBef>
                        <a:spcAft>
                          <a:spcPts val="0"/>
                        </a:spcAft>
                        <a:buNone/>
                      </a:pPr>
                      <a:r>
                        <a:rPr lang="en-US" sz="1800" u="none" cap="none" strike="noStrike"/>
                        <a:t>25</a:t>
                      </a:r>
                      <a:endParaRPr/>
                    </a:p>
                  </a:txBody>
                  <a:tcPr marT="45725" marB="45725" marR="91450" marL="91450"/>
                </a:tc>
                <a:tc>
                  <a:txBody>
                    <a:bodyPr/>
                    <a:lstStyle/>
                    <a:p>
                      <a:pPr indent="0" lvl="0" marL="0" marR="0" rtl="0" algn="l">
                        <a:spcBef>
                          <a:spcPts val="0"/>
                        </a:spcBef>
                        <a:spcAft>
                          <a:spcPts val="0"/>
                        </a:spcAft>
                        <a:buNone/>
                      </a:pPr>
                      <a:r>
                        <a:rPr lang="en-US" sz="1800" u="none" cap="none" strike="noStrike"/>
                        <a:t>Simple Mail Transfer Protocol for email routing</a:t>
                      </a:r>
                      <a:endParaRPr/>
                    </a:p>
                  </a:txBody>
                  <a:tcPr marT="45725" marB="45725" marR="91450" marL="91450"/>
                </a:tc>
              </a:tr>
              <a:tr h="521800">
                <a:tc>
                  <a:txBody>
                    <a:bodyPr/>
                    <a:lstStyle/>
                    <a:p>
                      <a:pPr indent="0" lvl="0" marL="0" marR="0" rtl="0" algn="l">
                        <a:spcBef>
                          <a:spcPts val="0"/>
                        </a:spcBef>
                        <a:spcAft>
                          <a:spcPts val="0"/>
                        </a:spcAft>
                        <a:buNone/>
                      </a:pPr>
                      <a:r>
                        <a:rPr lang="en-US" sz="1800" u="none" cap="none" strike="noStrike"/>
                        <a:t>53</a:t>
                      </a:r>
                      <a:endParaRPr/>
                    </a:p>
                  </a:txBody>
                  <a:tcPr marT="45725" marB="45725" marR="91450" marL="91450"/>
                </a:tc>
                <a:tc>
                  <a:txBody>
                    <a:bodyPr/>
                    <a:lstStyle/>
                    <a:p>
                      <a:pPr indent="0" lvl="0" marL="0" marR="0" rtl="0" algn="l">
                        <a:spcBef>
                          <a:spcPts val="0"/>
                        </a:spcBef>
                        <a:spcAft>
                          <a:spcPts val="0"/>
                        </a:spcAft>
                        <a:buNone/>
                      </a:pPr>
                      <a:r>
                        <a:rPr lang="en-US" sz="1800" u="none" cap="none" strike="noStrike"/>
                        <a:t>Domain Name System service</a:t>
                      </a:r>
                      <a:endParaRPr/>
                    </a:p>
                  </a:txBody>
                  <a:tcPr marT="45725" marB="45725" marR="91450" marL="91450"/>
                </a:tc>
              </a:tr>
              <a:tr h="568550">
                <a:tc>
                  <a:txBody>
                    <a:bodyPr/>
                    <a:lstStyle/>
                    <a:p>
                      <a:pPr indent="0" lvl="0" marL="0" marR="0" rtl="0" algn="l">
                        <a:spcBef>
                          <a:spcPts val="0"/>
                        </a:spcBef>
                        <a:spcAft>
                          <a:spcPts val="0"/>
                        </a:spcAft>
                        <a:buNone/>
                      </a:pPr>
                      <a:r>
                        <a:rPr lang="en-US" sz="1800" u="none" cap="none" strike="noStrike"/>
                        <a:t>80</a:t>
                      </a:r>
                      <a:endParaRPr/>
                    </a:p>
                  </a:txBody>
                  <a:tcPr marT="45725" marB="45725" marR="91450" marL="91450"/>
                </a:tc>
                <a:tc>
                  <a:txBody>
                    <a:bodyPr/>
                    <a:lstStyle/>
                    <a:p>
                      <a:pPr indent="0" lvl="0" marL="0" marR="0" rtl="0" algn="l">
                        <a:spcBef>
                          <a:spcPts val="0"/>
                        </a:spcBef>
                        <a:spcAft>
                          <a:spcPts val="0"/>
                        </a:spcAft>
                        <a:buNone/>
                      </a:pPr>
                      <a:r>
                        <a:rPr lang="en-US" sz="1800" u="none" cap="none" strike="noStrike"/>
                        <a:t>Hypertext Transfer Protocol for use in the web</a:t>
                      </a:r>
                      <a:endParaRPr/>
                    </a:p>
                  </a:txBody>
                  <a:tcPr marT="45725" marB="45725" marR="91450" marL="91450"/>
                </a:tc>
              </a:tr>
              <a:tr h="981350">
                <a:tc>
                  <a:txBody>
                    <a:bodyPr/>
                    <a:lstStyle/>
                    <a:p>
                      <a:pPr indent="0" lvl="0" marL="0" marR="0" rtl="0" algn="l">
                        <a:spcBef>
                          <a:spcPts val="0"/>
                        </a:spcBef>
                        <a:spcAft>
                          <a:spcPts val="0"/>
                        </a:spcAft>
                        <a:buNone/>
                      </a:pPr>
                      <a:r>
                        <a:rPr lang="en-US" sz="1800" u="none" cap="none" strike="noStrike"/>
                        <a:t>110</a:t>
                      </a:r>
                      <a:endParaRPr/>
                    </a:p>
                  </a:txBody>
                  <a:tcPr marT="45725" marB="45725" marR="91450" marL="91450"/>
                </a:tc>
                <a:tc>
                  <a:txBody>
                    <a:bodyPr/>
                    <a:lstStyle/>
                    <a:p>
                      <a:pPr indent="0" lvl="0" marL="0" marR="0" rtl="0" algn="l">
                        <a:spcBef>
                          <a:spcPts val="0"/>
                        </a:spcBef>
                        <a:spcAft>
                          <a:spcPts val="0"/>
                        </a:spcAft>
                        <a:buNone/>
                      </a:pPr>
                      <a:r>
                        <a:rPr lang="en-US" sz="1800" u="none" cap="none" strike="noStrike"/>
                        <a:t>Post Office Protocol</a:t>
                      </a:r>
                      <a:endParaRPr/>
                    </a:p>
                  </a:txBody>
                  <a:tcPr marT="45725" marB="45725" marR="91450" marL="9145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7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allery">
  <a:themeElements>
    <a:clrScheme name="Custom 10">
      <a:dk1>
        <a:srgbClr val="000000"/>
      </a:dk1>
      <a:lt1>
        <a:srgbClr val="FFFFFF"/>
      </a:lt1>
      <a:dk2>
        <a:srgbClr val="454545"/>
      </a:dk2>
      <a:lt2>
        <a:srgbClr val="DFDBD5"/>
      </a:lt2>
      <a:accent1>
        <a:srgbClr val="B71E42"/>
      </a:accent1>
      <a:accent2>
        <a:srgbClr val="84582C"/>
      </a:accent2>
      <a:accent3>
        <a:srgbClr val="002060"/>
      </a:accent3>
      <a:accent4>
        <a:srgbClr val="586EA6"/>
      </a:accent4>
      <a:accent5>
        <a:srgbClr val="586EA6"/>
      </a:accent5>
      <a:accent6>
        <a:srgbClr val="6892A0"/>
      </a:accent6>
      <a:hlink>
        <a:srgbClr val="B71E42"/>
      </a:hlink>
      <a:folHlink>
        <a:srgbClr val="586EA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2021-01-20T06:20:38Z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